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8" r:id="rId2"/>
    <p:sldId id="267" r:id="rId3"/>
    <p:sldId id="270" r:id="rId4"/>
    <p:sldId id="266" r:id="rId5"/>
  </p:sldIdLst>
  <p:sldSz cx="6858000" cy="9906000" type="A4"/>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6" autoAdjust="0"/>
    <p:restoredTop sz="94660"/>
  </p:normalViewPr>
  <p:slideViewPr>
    <p:cSldViewPr>
      <p:cViewPr>
        <p:scale>
          <a:sx n="80" d="100"/>
          <a:sy n="80" d="100"/>
        </p:scale>
        <p:origin x="-1272" y="90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4"/>
            <a:ext cx="2945659" cy="496332"/>
          </a:xfrm>
          <a:prstGeom prst="rect">
            <a:avLst/>
          </a:prstGeom>
        </p:spPr>
        <p:txBody>
          <a:bodyPr vert="horz" lIns="91410" tIns="45705" rIns="91410" bIns="45705" rtlCol="0"/>
          <a:lstStyle>
            <a:lvl1pPr algn="l">
              <a:defRPr sz="1200"/>
            </a:lvl1pPr>
          </a:lstStyle>
          <a:p>
            <a:endParaRPr lang="zh-TW" altLang="en-US"/>
          </a:p>
        </p:txBody>
      </p:sp>
      <p:sp>
        <p:nvSpPr>
          <p:cNvPr id="3" name="日期版面配置區 2"/>
          <p:cNvSpPr>
            <a:spLocks noGrp="1"/>
          </p:cNvSpPr>
          <p:nvPr>
            <p:ph type="dt" idx="1"/>
          </p:nvPr>
        </p:nvSpPr>
        <p:spPr>
          <a:xfrm>
            <a:off x="3850447" y="4"/>
            <a:ext cx="2945659" cy="496332"/>
          </a:xfrm>
          <a:prstGeom prst="rect">
            <a:avLst/>
          </a:prstGeom>
        </p:spPr>
        <p:txBody>
          <a:bodyPr vert="horz" lIns="91410" tIns="45705" rIns="91410" bIns="45705" rtlCol="0"/>
          <a:lstStyle>
            <a:lvl1pPr algn="r">
              <a:defRPr sz="1200"/>
            </a:lvl1pPr>
          </a:lstStyle>
          <a:p>
            <a:fld id="{043C79D6-3DAD-43A1-ADC0-8B89A07E6A45}" type="datetimeFigureOut">
              <a:rPr lang="zh-TW" altLang="en-US" smtClean="0"/>
              <a:pPr/>
              <a:t>2017/2/13</a:t>
            </a:fld>
            <a:endParaRPr lang="zh-TW" altLang="en-US"/>
          </a:p>
        </p:txBody>
      </p:sp>
      <p:sp>
        <p:nvSpPr>
          <p:cNvPr id="4" name="投影片圖像版面配置區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10" tIns="45705" rIns="91410" bIns="45705" rtlCol="0" anchor="ctr"/>
          <a:lstStyle/>
          <a:p>
            <a:endParaRPr lang="zh-TW" altLang="en-US"/>
          </a:p>
        </p:txBody>
      </p:sp>
      <p:sp>
        <p:nvSpPr>
          <p:cNvPr id="5" name="備忘稿版面配置區 4"/>
          <p:cNvSpPr>
            <a:spLocks noGrp="1"/>
          </p:cNvSpPr>
          <p:nvPr>
            <p:ph type="body" sz="quarter" idx="3"/>
          </p:nvPr>
        </p:nvSpPr>
        <p:spPr>
          <a:xfrm>
            <a:off x="679768" y="4715157"/>
            <a:ext cx="5438140" cy="4466987"/>
          </a:xfrm>
          <a:prstGeom prst="rect">
            <a:avLst/>
          </a:prstGeom>
        </p:spPr>
        <p:txBody>
          <a:bodyPr vert="horz" lIns="91410" tIns="45705" rIns="91410" bIns="45705"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4" y="9428587"/>
            <a:ext cx="2945659" cy="496332"/>
          </a:xfrm>
          <a:prstGeom prst="rect">
            <a:avLst/>
          </a:prstGeom>
        </p:spPr>
        <p:txBody>
          <a:bodyPr vert="horz" lIns="91410" tIns="45705" rIns="91410" bIns="4570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7" y="9428587"/>
            <a:ext cx="2945659" cy="496332"/>
          </a:xfrm>
          <a:prstGeom prst="rect">
            <a:avLst/>
          </a:prstGeom>
        </p:spPr>
        <p:txBody>
          <a:bodyPr vert="horz" lIns="91410" tIns="45705" rIns="91410" bIns="45705" rtlCol="0" anchor="b"/>
          <a:lstStyle>
            <a:lvl1pPr algn="r">
              <a:defRPr sz="1200"/>
            </a:lvl1pPr>
          </a:lstStyle>
          <a:p>
            <a:fld id="{D7360AD0-4518-494A-895B-BD24326E2CD5}" type="slidenum">
              <a:rPr lang="zh-TW" altLang="en-US" smtClean="0"/>
              <a:pPr/>
              <a:t>‹#›</a:t>
            </a:fld>
            <a:endParaRPr lang="zh-TW" altLang="en-US"/>
          </a:p>
        </p:txBody>
      </p:sp>
    </p:spTree>
    <p:extLst>
      <p:ext uri="{BB962C8B-B14F-4D97-AF65-F5344CB8AC3E}">
        <p14:creationId xmlns:p14="http://schemas.microsoft.com/office/powerpoint/2010/main" val="5042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3077283"/>
            <a:ext cx="5829300" cy="212336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294449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4015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3729037" y="529697"/>
            <a:ext cx="1157288" cy="112680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7175" y="529697"/>
            <a:ext cx="3357563" cy="112680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172795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413267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541735" y="6365522"/>
            <a:ext cx="5829300" cy="196744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89240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125502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342900" y="396699"/>
            <a:ext cx="6172200" cy="1651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136361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77615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121212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42901" y="394406"/>
            <a:ext cx="2256235" cy="1678517"/>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37308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344216" y="6934201"/>
            <a:ext cx="4114800" cy="818622"/>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93589DC-72D8-4AFE-94FA-621329F2D5EA}" type="datetimeFigureOut">
              <a:rPr lang="zh-TW" altLang="en-US" smtClean="0"/>
              <a:pPr/>
              <a:t>2017/2/13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63002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1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E93589DC-72D8-4AFE-94FA-621329F2D5EA}" type="datetimeFigureOut">
              <a:rPr lang="zh-TW" altLang="en-US" smtClean="0"/>
              <a:pPr/>
              <a:t>2017/2/13</a:t>
            </a:fld>
            <a:endParaRPr lang="zh-TW" altLang="en-US"/>
          </a:p>
        </p:txBody>
      </p:sp>
      <p:sp>
        <p:nvSpPr>
          <p:cNvPr id="5" name="頁尾版面配置區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544DFCA6-ACD6-482A-8E4C-BAB3D0147991}" type="slidenum">
              <a:rPr lang="zh-TW" altLang="en-US" smtClean="0"/>
              <a:pPr/>
              <a:t>‹#›</a:t>
            </a:fld>
            <a:endParaRPr lang="zh-TW" altLang="en-US"/>
          </a:p>
        </p:txBody>
      </p:sp>
    </p:spTree>
    <p:extLst>
      <p:ext uri="{BB962C8B-B14F-4D97-AF65-F5344CB8AC3E}">
        <p14:creationId xmlns:p14="http://schemas.microsoft.com/office/powerpoint/2010/main" val="342721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遊學團\!歷年出團學校記錄\2017 Summer\2017峇里島 海龜保育\高雄道明\文宣\2017峇里島文宣(道明).jpg"/>
          <p:cNvPicPr>
            <a:picLocks noChangeAspect="1" noChangeArrowheads="1"/>
          </p:cNvPicPr>
          <p:nvPr/>
        </p:nvPicPr>
        <p:blipFill>
          <a:blip r:embed="rId2" cstate="print"/>
          <a:srcRect/>
          <a:stretch>
            <a:fillRect/>
          </a:stretch>
        </p:blipFill>
        <p:spPr bwMode="auto">
          <a:xfrm>
            <a:off x="0" y="0"/>
            <a:ext cx="6858000" cy="9906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2420888" y="0"/>
            <a:ext cx="1620957" cy="523220"/>
          </a:xfrm>
          <a:prstGeom prst="rect">
            <a:avLst/>
          </a:prstGeom>
          <a:noFill/>
        </p:spPr>
        <p:txBody>
          <a:bodyPr wrap="none" rtlCol="0">
            <a:spAutoFit/>
          </a:bodyPr>
          <a:lstStyle/>
          <a:p>
            <a:r>
              <a:rPr lang="zh-TW" altLang="en-US" sz="2800" dirty="0" smtClean="0">
                <a:latin typeface="華康粗圓體" panose="020F0709000000000000" pitchFamily="49" charset="-120"/>
                <a:ea typeface="華康粗圓體" panose="020F0709000000000000" pitchFamily="49" charset="-120"/>
              </a:rPr>
              <a:t>活動介紹</a:t>
            </a:r>
            <a:endParaRPr lang="zh-TW" altLang="en-US" sz="2800" dirty="0">
              <a:latin typeface="華康粗圓體" panose="020F0709000000000000" pitchFamily="49" charset="-120"/>
              <a:ea typeface="華康粗圓體" panose="020F0709000000000000" pitchFamily="49" charset="-120"/>
            </a:endParaRPr>
          </a:p>
        </p:txBody>
      </p:sp>
      <p:pic>
        <p:nvPicPr>
          <p:cNvPr id="7" name="Picture 2" descr="C:\Users\User\Desktop\WP LOGO.png"/>
          <p:cNvPicPr>
            <a:picLocks noChangeAspect="1" noChangeArrowheads="1"/>
          </p:cNvPicPr>
          <p:nvPr/>
        </p:nvPicPr>
        <p:blipFill>
          <a:blip r:embed="rId2" cstate="print"/>
          <a:srcRect/>
          <a:stretch>
            <a:fillRect/>
          </a:stretch>
        </p:blipFill>
        <p:spPr bwMode="auto">
          <a:xfrm>
            <a:off x="1" y="0"/>
            <a:ext cx="1268760" cy="480527"/>
          </a:xfrm>
          <a:prstGeom prst="rect">
            <a:avLst/>
          </a:prstGeom>
          <a:noFill/>
        </p:spPr>
      </p:pic>
      <p:sp>
        <p:nvSpPr>
          <p:cNvPr id="10" name="文字方塊 9"/>
          <p:cNvSpPr txBox="1"/>
          <p:nvPr/>
        </p:nvSpPr>
        <p:spPr>
          <a:xfrm>
            <a:off x="-52234" y="9675331"/>
            <a:ext cx="6910234" cy="246221"/>
          </a:xfrm>
          <a:prstGeom prst="rect">
            <a:avLst/>
          </a:prstGeom>
          <a:noFill/>
        </p:spPr>
        <p:txBody>
          <a:bodyPr wrap="square" rtlCol="0">
            <a:spAutoFit/>
          </a:bodyPr>
          <a:lstStyle/>
          <a:p>
            <a:r>
              <a:rPr lang="zh-TW" altLang="en-US" sz="1000" dirty="0" smtClean="0"/>
              <a:t>​</a:t>
            </a:r>
            <a:r>
              <a:rPr lang="en-US" altLang="zh-TW" sz="1000" dirty="0" smtClean="0"/>
              <a:t>ADD:</a:t>
            </a:r>
            <a:r>
              <a:rPr lang="zh-TW" altLang="en-US" sz="1000" dirty="0" smtClean="0"/>
              <a:t> </a:t>
            </a:r>
            <a:r>
              <a:rPr lang="en-US" altLang="zh-TW" sz="1000" dirty="0" smtClean="0"/>
              <a:t>701</a:t>
            </a:r>
            <a:r>
              <a:rPr lang="en-US" altLang="zh-TW" sz="1000" dirty="0"/>
              <a:t> </a:t>
            </a:r>
            <a:r>
              <a:rPr lang="zh-TW" altLang="en-US" sz="1000" dirty="0"/>
              <a:t>台南市崇道路</a:t>
            </a:r>
            <a:r>
              <a:rPr lang="en-US" altLang="zh-TW" sz="1000" dirty="0"/>
              <a:t>105</a:t>
            </a:r>
            <a:r>
              <a:rPr lang="zh-TW" altLang="en-US" sz="1000" dirty="0" smtClean="0"/>
              <a:t>號      </a:t>
            </a:r>
            <a:r>
              <a:rPr lang="en-US" altLang="zh-TW" sz="1000" dirty="0" smtClean="0"/>
              <a:t>l</a:t>
            </a:r>
            <a:r>
              <a:rPr lang="zh-TW" altLang="en-US" sz="1000" dirty="0" smtClean="0"/>
              <a:t>     </a:t>
            </a:r>
            <a:r>
              <a:rPr lang="en-US" altLang="zh-TW" sz="1000" dirty="0" smtClean="0"/>
              <a:t> ​T</a:t>
            </a:r>
            <a:r>
              <a:rPr lang="en-US" altLang="zh-TW" sz="1000" dirty="0"/>
              <a:t>: +886 (6)3366-998 </a:t>
            </a:r>
            <a:r>
              <a:rPr lang="zh-TW" altLang="en-US" sz="1000" dirty="0" smtClean="0"/>
              <a:t>     </a:t>
            </a:r>
            <a:r>
              <a:rPr lang="en-US" altLang="zh-TW" sz="1000" dirty="0" smtClean="0"/>
              <a:t>l</a:t>
            </a:r>
            <a:r>
              <a:rPr lang="zh-TW" altLang="en-US" sz="1000" dirty="0" smtClean="0"/>
              <a:t>     </a:t>
            </a:r>
            <a:r>
              <a:rPr lang="en-US" altLang="zh-TW" sz="1000" dirty="0"/>
              <a:t>  F: +886 (</a:t>
            </a:r>
            <a:r>
              <a:rPr lang="en-US" altLang="zh-TW" sz="1000" dirty="0" smtClean="0"/>
              <a:t>6)3366-931</a:t>
            </a:r>
            <a:r>
              <a:rPr lang="zh-TW" altLang="en-US" sz="1000" dirty="0" smtClean="0"/>
              <a:t>      </a:t>
            </a:r>
            <a:r>
              <a:rPr lang="en-US" altLang="zh-TW" sz="1000" dirty="0" smtClean="0"/>
              <a:t>l </a:t>
            </a:r>
            <a:r>
              <a:rPr lang="zh-TW" altLang="en-US" sz="1000" dirty="0" smtClean="0"/>
              <a:t>     </a:t>
            </a:r>
            <a:r>
              <a:rPr lang="en-US" altLang="zh-TW" sz="1000" dirty="0" smtClean="0"/>
              <a:t>Support@worldpspt.com</a:t>
            </a:r>
            <a:r>
              <a:rPr lang="en-US" altLang="zh-TW" sz="1000" dirty="0"/>
              <a:t> </a:t>
            </a:r>
            <a:endParaRPr lang="zh-TW" altLang="en-US" sz="1000" dirty="0"/>
          </a:p>
        </p:txBody>
      </p:sp>
      <p:sp>
        <p:nvSpPr>
          <p:cNvPr id="2053" name="AutoShape 5" descr="「紐西蘭國旗」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055" name="AutoShape 7" descr="「紐西蘭國旗」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graphicFrame>
        <p:nvGraphicFramePr>
          <p:cNvPr id="11" name="表格 10"/>
          <p:cNvGraphicFramePr>
            <a:graphicFrameLocks noGrp="1"/>
          </p:cNvGraphicFramePr>
          <p:nvPr>
            <p:extLst>
              <p:ext uri="{D42A27DB-BD31-4B8C-83A1-F6EECF244321}">
                <p14:modId xmlns:p14="http://schemas.microsoft.com/office/powerpoint/2010/main" val="470298452"/>
              </p:ext>
            </p:extLst>
          </p:nvPr>
        </p:nvGraphicFramePr>
        <p:xfrm>
          <a:off x="44624" y="582488"/>
          <a:ext cx="6749896" cy="8763000"/>
        </p:xfrm>
        <a:graphic>
          <a:graphicData uri="http://schemas.openxmlformats.org/drawingml/2006/table">
            <a:tbl>
              <a:tblPr firstCol="1" bandRow="1">
                <a:tableStyleId>{93296810-A885-4BE3-A3E7-6D5BEEA58F35}</a:tableStyleId>
              </a:tblPr>
              <a:tblGrid>
                <a:gridCol w="296560"/>
                <a:gridCol w="1071592"/>
                <a:gridCol w="5381744"/>
              </a:tblGrid>
              <a:tr h="138168">
                <a:tc gridSpan="2">
                  <a:txBody>
                    <a:bodyPr/>
                    <a:lstStyle/>
                    <a:p>
                      <a:pPr algn="ctr"/>
                      <a:r>
                        <a:rPr lang="zh-TW" altLang="en-US" sz="1200" dirty="0" smtClean="0">
                          <a:solidFill>
                            <a:schemeClr val="accent5">
                              <a:lumMod val="50000"/>
                            </a:schemeClr>
                          </a:solidFill>
                          <a:latin typeface="AR CENA" pitchFamily="2" charset="0"/>
                          <a:ea typeface="標楷體" pitchFamily="65" charset="-120"/>
                        </a:rPr>
                        <a:t>主辦單位</a:t>
                      </a:r>
                      <a:endParaRPr lang="zh-TW" altLang="en-US" sz="1200"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TW" altLang="en-US"/>
                    </a:p>
                  </a:txBody>
                  <a:tcPr/>
                </a:tc>
                <a:tc>
                  <a:txBody>
                    <a:bodyPr/>
                    <a:lstStyle/>
                    <a:p>
                      <a:pPr algn="l"/>
                      <a:r>
                        <a:rPr lang="zh-TW" altLang="en-US" sz="1200" dirty="0" smtClean="0">
                          <a:latin typeface="AR CENA" pitchFamily="2" charset="0"/>
                          <a:ea typeface="標楷體" pitchFamily="65" charset="-120"/>
                        </a:rPr>
                        <a:t>道明中學</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51880">
                <a:tc gridSpan="2">
                  <a:txBody>
                    <a:bodyPr/>
                    <a:lstStyle/>
                    <a:p>
                      <a:pPr algn="ctr"/>
                      <a:r>
                        <a:rPr lang="zh-TW" altLang="en-US" sz="1200" dirty="0" smtClean="0">
                          <a:solidFill>
                            <a:schemeClr val="accent5">
                              <a:lumMod val="50000"/>
                            </a:schemeClr>
                          </a:solidFill>
                          <a:latin typeface="AR CENA" pitchFamily="2" charset="0"/>
                          <a:ea typeface="標楷體" pitchFamily="65" charset="-120"/>
                        </a:rPr>
                        <a:t>協辦單位</a:t>
                      </a:r>
                      <a:endParaRPr lang="zh-TW" altLang="en-US" sz="1200"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TW" altLang="en-US"/>
                    </a:p>
                  </a:txBody>
                  <a:tcPr/>
                </a:tc>
                <a:tc>
                  <a:txBody>
                    <a:bodyPr/>
                    <a:lstStyle/>
                    <a:p>
                      <a:pPr algn="l"/>
                      <a:r>
                        <a:rPr lang="zh-TW" altLang="en-US" sz="1200" dirty="0" smtClean="0">
                          <a:latin typeface="AR CENA" pitchFamily="2" charset="0"/>
                          <a:ea typeface="標楷體" pitchFamily="65" charset="-120"/>
                        </a:rPr>
                        <a:t>世界護照 </a:t>
                      </a:r>
                      <a:r>
                        <a:rPr lang="en-US" altLang="zh-TW" sz="1200" dirty="0" smtClean="0">
                          <a:latin typeface="AR CENA" pitchFamily="2" charset="0"/>
                          <a:ea typeface="標楷體" pitchFamily="65" charset="-120"/>
                        </a:rPr>
                        <a:t>(www.worldpspt.com)</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0">
                <a:tc gridSpan="2">
                  <a:txBody>
                    <a:bodyPr/>
                    <a:lstStyle/>
                    <a:p>
                      <a:pPr algn="ctr"/>
                      <a:r>
                        <a:rPr lang="zh-TW" altLang="en-US" sz="1200" dirty="0" smtClean="0">
                          <a:solidFill>
                            <a:schemeClr val="accent5">
                              <a:lumMod val="50000"/>
                            </a:schemeClr>
                          </a:solidFill>
                          <a:latin typeface="AR CENA" pitchFamily="2" charset="0"/>
                          <a:ea typeface="標楷體" pitchFamily="65" charset="-120"/>
                        </a:rPr>
                        <a:t>活動日期</a:t>
                      </a:r>
                      <a:endParaRPr lang="zh-TW" altLang="en-US" sz="1200"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TW" altLang="en-US"/>
                    </a:p>
                  </a:txBody>
                  <a:tcPr/>
                </a:tc>
                <a:tc>
                  <a:txBody>
                    <a:bodyPr/>
                    <a:lstStyle/>
                    <a:p>
                      <a:pPr algn="l"/>
                      <a:r>
                        <a:rPr lang="zh-TW" altLang="en-US" sz="1200" dirty="0" smtClean="0">
                          <a:latin typeface="AR CENA" pitchFamily="2" charset="0"/>
                          <a:ea typeface="標楷體" pitchFamily="65" charset="-120"/>
                        </a:rPr>
                        <a:t>預定</a:t>
                      </a:r>
                      <a:r>
                        <a:rPr lang="en-US" altLang="zh-TW" sz="1200" dirty="0" smtClean="0">
                          <a:latin typeface="AR CENA" pitchFamily="2" charset="0"/>
                          <a:ea typeface="標楷體" pitchFamily="65" charset="-120"/>
                          <a:cs typeface="微軟正黑體 Light" panose="020B0304030504040204" pitchFamily="34" charset="-120"/>
                        </a:rPr>
                        <a:t>2017</a:t>
                      </a:r>
                      <a:r>
                        <a:rPr lang="zh-TW" altLang="zh-TW" sz="1200" dirty="0" smtClean="0">
                          <a:latin typeface="AR CENA" pitchFamily="2" charset="0"/>
                          <a:ea typeface="標楷體" pitchFamily="65" charset="-120"/>
                          <a:cs typeface="微軟正黑體 Light" panose="020B0304030504040204" pitchFamily="34" charset="-120"/>
                        </a:rPr>
                        <a:t>年</a:t>
                      </a:r>
                      <a:r>
                        <a:rPr lang="en-US" altLang="zh-TW" sz="1200" dirty="0" smtClean="0">
                          <a:latin typeface="AR CENA" pitchFamily="2" charset="0"/>
                          <a:ea typeface="標楷體" pitchFamily="65" charset="-120"/>
                          <a:cs typeface="微軟正黑體 Light" panose="020B0304030504040204" pitchFamily="34" charset="-120"/>
                        </a:rPr>
                        <a:t>07</a:t>
                      </a:r>
                      <a:r>
                        <a:rPr lang="zh-TW" altLang="en-US" sz="1200" dirty="0" smtClean="0">
                          <a:latin typeface="AR CENA" pitchFamily="2" charset="0"/>
                          <a:ea typeface="標楷體" pitchFamily="65" charset="-120"/>
                          <a:cs typeface="微軟正黑體 Light" panose="020B0304030504040204" pitchFamily="34" charset="-120"/>
                        </a:rPr>
                        <a:t>月</a:t>
                      </a:r>
                      <a:r>
                        <a:rPr lang="en-US" altLang="zh-TW" sz="1200" dirty="0" smtClean="0">
                          <a:latin typeface="AR CENA" pitchFamily="2" charset="0"/>
                          <a:ea typeface="標楷體" pitchFamily="65" charset="-120"/>
                          <a:cs typeface="微軟正黑體 Light" panose="020B0304030504040204" pitchFamily="34" charset="-120"/>
                        </a:rPr>
                        <a:t>06</a:t>
                      </a:r>
                      <a:r>
                        <a:rPr lang="zh-TW" altLang="zh-TW" sz="1200" dirty="0" smtClean="0">
                          <a:latin typeface="AR CENA" pitchFamily="2" charset="0"/>
                          <a:ea typeface="標楷體" pitchFamily="65" charset="-120"/>
                          <a:cs typeface="微軟正黑體 Light" panose="020B0304030504040204" pitchFamily="34" charset="-120"/>
                        </a:rPr>
                        <a:t>日至</a:t>
                      </a:r>
                      <a:r>
                        <a:rPr lang="en-US" altLang="zh-TW" sz="1200" dirty="0" smtClean="0">
                          <a:latin typeface="AR CENA" pitchFamily="2" charset="0"/>
                          <a:ea typeface="標楷體" pitchFamily="65" charset="-120"/>
                          <a:cs typeface="微軟正黑體 Light" panose="020B0304030504040204" pitchFamily="34" charset="-120"/>
                        </a:rPr>
                        <a:t>07</a:t>
                      </a:r>
                      <a:r>
                        <a:rPr lang="zh-TW" altLang="zh-TW" sz="1200" dirty="0" smtClean="0">
                          <a:latin typeface="AR CENA" pitchFamily="2" charset="0"/>
                          <a:ea typeface="標楷體" pitchFamily="65" charset="-120"/>
                          <a:cs typeface="微軟正黑體 Light" panose="020B0304030504040204" pitchFamily="34" charset="-120"/>
                        </a:rPr>
                        <a:t>月</a:t>
                      </a:r>
                      <a:r>
                        <a:rPr lang="en-US" altLang="zh-TW" sz="1200" dirty="0" smtClean="0">
                          <a:latin typeface="AR CENA" pitchFamily="2" charset="0"/>
                          <a:ea typeface="標楷體" pitchFamily="65" charset="-120"/>
                          <a:cs typeface="微軟正黑體 Light" panose="020B0304030504040204" pitchFamily="34" charset="-120"/>
                        </a:rPr>
                        <a:t>16</a:t>
                      </a:r>
                      <a:r>
                        <a:rPr lang="zh-TW" altLang="zh-TW" sz="1200" dirty="0" smtClean="0">
                          <a:latin typeface="AR CENA" pitchFamily="2" charset="0"/>
                          <a:ea typeface="標楷體" pitchFamily="65" charset="-120"/>
                          <a:cs typeface="微軟正黑體 Light" panose="020B0304030504040204" pitchFamily="34" charset="-120"/>
                        </a:rPr>
                        <a:t>日</a:t>
                      </a:r>
                      <a:r>
                        <a:rPr lang="en-US" altLang="zh-TW" sz="1200" dirty="0" smtClean="0">
                          <a:latin typeface="AR CENA" pitchFamily="2" charset="0"/>
                          <a:ea typeface="標楷體" pitchFamily="65" charset="-120"/>
                          <a:cs typeface="微軟正黑體 Light" panose="020B0304030504040204" pitchFamily="34" charset="-120"/>
                        </a:rPr>
                        <a:t> (</a:t>
                      </a:r>
                      <a:r>
                        <a:rPr lang="zh-TW" altLang="zh-TW" sz="1200" dirty="0" smtClean="0">
                          <a:latin typeface="AR CENA" pitchFamily="2" charset="0"/>
                          <a:ea typeface="標楷體" pitchFamily="65" charset="-120"/>
                          <a:cs typeface="微軟正黑體 Light" panose="020B0304030504040204" pitchFamily="34" charset="-120"/>
                        </a:rPr>
                        <a:t>共</a:t>
                      </a:r>
                      <a:r>
                        <a:rPr lang="en-US" altLang="zh-TW" sz="1200" dirty="0" smtClean="0">
                          <a:latin typeface="AR CENA" pitchFamily="2" charset="0"/>
                          <a:ea typeface="標楷體" pitchFamily="65" charset="-120"/>
                          <a:cs typeface="微軟正黑體 Light" panose="020B0304030504040204" pitchFamily="34" charset="-120"/>
                        </a:rPr>
                        <a:t>11</a:t>
                      </a:r>
                      <a:r>
                        <a:rPr lang="zh-TW" altLang="zh-TW" sz="1200" dirty="0" smtClean="0">
                          <a:latin typeface="AR CENA" pitchFamily="2" charset="0"/>
                          <a:ea typeface="標楷體" pitchFamily="65" charset="-120"/>
                          <a:cs typeface="微軟正黑體 Light" panose="020B0304030504040204" pitchFamily="34" charset="-120"/>
                        </a:rPr>
                        <a:t>天</a:t>
                      </a:r>
                      <a:r>
                        <a:rPr lang="en-US" altLang="zh-TW" sz="1200" dirty="0" smtClean="0">
                          <a:latin typeface="AR CENA" pitchFamily="2" charset="0"/>
                          <a:ea typeface="標楷體" pitchFamily="65" charset="-120"/>
                          <a:cs typeface="微軟正黑體 Light" panose="020B0304030504040204" pitchFamily="34" charset="-120"/>
                        </a:rPr>
                        <a:t>)</a:t>
                      </a:r>
                      <a:r>
                        <a:rPr lang="zh-TW" altLang="en-US" sz="1200" dirty="0" smtClean="0">
                          <a:latin typeface="AR CENA" pitchFamily="2" charset="0"/>
                          <a:ea typeface="標楷體" pitchFamily="65" charset="-120"/>
                          <a:cs typeface="微軟正黑體 Light" panose="020B0304030504040204" pitchFamily="34" charset="-120"/>
                        </a:rPr>
                        <a:t> </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0">
                <a:tc gridSpan="2">
                  <a:txBody>
                    <a:bodyPr/>
                    <a:lstStyle/>
                    <a:p>
                      <a:pPr algn="ctr"/>
                      <a:r>
                        <a:rPr lang="zh-TW" altLang="en-US" sz="1200" dirty="0" smtClean="0">
                          <a:solidFill>
                            <a:schemeClr val="accent5">
                              <a:lumMod val="50000"/>
                            </a:schemeClr>
                          </a:solidFill>
                          <a:latin typeface="AR CENA" pitchFamily="2" charset="0"/>
                          <a:ea typeface="標楷體" pitchFamily="65" charset="-120"/>
                        </a:rPr>
                        <a:t>活動地點</a:t>
                      </a:r>
                      <a:endParaRPr lang="zh-TW" altLang="en-US" sz="1200"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TW" altLang="en-US"/>
                    </a:p>
                  </a:txBody>
                  <a:tcPr/>
                </a:tc>
                <a:tc>
                  <a:txBody>
                    <a:bodyPr/>
                    <a:lstStyle/>
                    <a:p>
                      <a:pPr algn="l"/>
                      <a:r>
                        <a:rPr lang="zh-TW" altLang="en-US" sz="1200" dirty="0" smtClean="0">
                          <a:latin typeface="AR CENA" pitchFamily="2" charset="0"/>
                          <a:ea typeface="標楷體" pitchFamily="65" charset="-120"/>
                          <a:cs typeface="微軟正黑體 Light" panose="020B0304030504040204" pitchFamily="34" charset="-120"/>
                        </a:rPr>
                        <a:t>印尼 峇里島  </a:t>
                      </a:r>
                      <a:r>
                        <a:rPr lang="en-US" altLang="zh-TW" sz="1200" dirty="0" smtClean="0">
                          <a:latin typeface="AR CENA" pitchFamily="2" charset="0"/>
                          <a:ea typeface="標楷體" pitchFamily="65" charset="-120"/>
                          <a:cs typeface="微軟正黑體 Light" panose="020B0304030504040204" pitchFamily="34" charset="-120"/>
                        </a:rPr>
                        <a:t>Bali, Indonesia</a:t>
                      </a:r>
                      <a:r>
                        <a:rPr lang="en-US" altLang="zh-TW" sz="1200" dirty="0" smtClean="0">
                          <a:latin typeface="AR CENA" pitchFamily="2" charset="0"/>
                          <a:ea typeface="標楷體" pitchFamily="65" charset="-120"/>
                        </a:rPr>
                        <a:t> </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794088">
                <a:tc gridSpan="2">
                  <a:txBody>
                    <a:bodyPr/>
                    <a:lstStyle/>
                    <a:p>
                      <a:pPr algn="ctr"/>
                      <a:r>
                        <a:rPr lang="zh-TW" altLang="en-US" sz="1200" dirty="0" smtClean="0">
                          <a:solidFill>
                            <a:schemeClr val="accent5">
                              <a:lumMod val="50000"/>
                            </a:schemeClr>
                          </a:solidFill>
                          <a:latin typeface="AR CENA" pitchFamily="2" charset="0"/>
                          <a:ea typeface="標楷體" pitchFamily="65" charset="-120"/>
                        </a:rPr>
                        <a:t>活動特色</a:t>
                      </a:r>
                      <a:endParaRPr lang="zh-TW" altLang="en-US" sz="1200"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zh-TW" altLang="en-US" sz="1200" b="1" dirty="0" smtClean="0">
                          <a:latin typeface="AR CENA" pitchFamily="2" charset="0"/>
                          <a:ea typeface="標楷體" pitchFamily="65" charset="-120"/>
                        </a:rPr>
                        <a:t> </a:t>
                      </a:r>
                      <a:r>
                        <a:rPr lang="zh-TW" altLang="en-US" sz="1200" b="1" u="sng" dirty="0" smtClean="0">
                          <a:latin typeface="AR CENA" pitchFamily="2" charset="0"/>
                          <a:ea typeface="標楷體" pitchFamily="65" charset="-120"/>
                        </a:rPr>
                        <a:t>國際觀與自我成長蛻變</a:t>
                      </a:r>
                      <a:endParaRPr lang="en-US" altLang="zh-TW" sz="1200" b="1" u="sng" dirty="0" smtClean="0">
                        <a:latin typeface="AR CENA" pitchFamily="2" charset="0"/>
                        <a:ea typeface="標楷體" pitchFamily="65" charset="-120"/>
                      </a:endParaRPr>
                    </a:p>
                    <a:p>
                      <a:pPr lvl="0">
                        <a:buFont typeface="Arial" pitchFamily="34" charset="0"/>
                        <a:buNone/>
                      </a:pPr>
                      <a:r>
                        <a:rPr lang="zh-TW" altLang="en-US" sz="1200" dirty="0" smtClean="0">
                          <a:latin typeface="AR CENA" pitchFamily="2" charset="0"/>
                          <a:ea typeface="標楷體" pitchFamily="65" charset="-120"/>
                          <a:cs typeface="微軟正黑體 Light" panose="020B0304030504040204" pitchFamily="34" charset="-120"/>
                        </a:rPr>
                        <a:t>   →藉由志工服務來親身體驗與對瀕臨絕種海龜的保育，體會大自然的奧妙並　</a:t>
                      </a:r>
                      <a:endParaRPr lang="en-US" altLang="zh-TW" sz="1200" dirty="0" smtClean="0">
                        <a:latin typeface="AR CENA" pitchFamily="2" charset="0"/>
                        <a:ea typeface="標楷體" pitchFamily="65" charset="-120"/>
                        <a:cs typeface="微軟正黑體 Light" panose="020B0304030504040204" pitchFamily="34" charset="-120"/>
                      </a:endParaRPr>
                    </a:p>
                    <a:p>
                      <a:pPr lvl="0">
                        <a:buFont typeface="Arial" pitchFamily="34" charset="0"/>
                        <a:buNone/>
                      </a:pPr>
                      <a:r>
                        <a:rPr lang="zh-TW" altLang="en-US" sz="1200" dirty="0" smtClean="0">
                          <a:latin typeface="AR CENA" pitchFamily="2" charset="0"/>
                          <a:ea typeface="標楷體" pitchFamily="65" charset="-120"/>
                          <a:cs typeface="微軟正黑體 Light" panose="020B0304030504040204" pitchFamily="34" charset="-120"/>
                        </a:rPr>
                        <a:t>　   進一步了解人類與地球自然環境的省思，讓您絕對可以經由這次的體驗有</a:t>
                      </a:r>
                      <a:endParaRPr lang="en-US" altLang="zh-TW" sz="1200" dirty="0" smtClean="0">
                        <a:latin typeface="AR CENA" pitchFamily="2" charset="0"/>
                        <a:ea typeface="標楷體" pitchFamily="65" charset="-120"/>
                        <a:cs typeface="微軟正黑體 Light" panose="020B0304030504040204" pitchFamily="34" charset="-120"/>
                      </a:endParaRPr>
                    </a:p>
                    <a:p>
                      <a:pPr lvl="0">
                        <a:buFont typeface="Arial" pitchFamily="34" charset="0"/>
                        <a:buNone/>
                      </a:pPr>
                      <a:r>
                        <a:rPr lang="zh-TW" altLang="en-US" sz="1200" dirty="0" smtClean="0">
                          <a:latin typeface="AR CENA" pitchFamily="2" charset="0"/>
                          <a:ea typeface="標楷體" pitchFamily="65" charset="-120"/>
                          <a:cs typeface="微軟正黑體 Light" panose="020B0304030504040204" pitchFamily="34" charset="-120"/>
                        </a:rPr>
                        <a:t>　   跳躍性的自我成長與蛻變</a:t>
                      </a:r>
                      <a:r>
                        <a:rPr lang="en-US" altLang="zh-TW" sz="1200" dirty="0" smtClean="0">
                          <a:latin typeface="AR CENA" pitchFamily="2" charset="0"/>
                          <a:ea typeface="標楷體" pitchFamily="65" charset="-120"/>
                          <a:cs typeface="微軟正黑體 Light" panose="020B0304030504040204" pitchFamily="34" charset="-120"/>
                        </a:rPr>
                        <a:t>!</a:t>
                      </a:r>
                    </a:p>
                    <a:p>
                      <a:pPr lvl="0">
                        <a:buFont typeface="Wingdings" pitchFamily="2" charset="2"/>
                        <a:buNone/>
                      </a:pPr>
                      <a:r>
                        <a:rPr lang="zh-TW" altLang="en-US" sz="1200" dirty="0" smtClean="0">
                          <a:latin typeface="AR CENA" pitchFamily="2" charset="0"/>
                          <a:ea typeface="標楷體" pitchFamily="65" charset="-120"/>
                          <a:cs typeface="微軟正黑體 Light" panose="020B0304030504040204" pitchFamily="34" charset="-120"/>
                        </a:rPr>
                        <a:t>   →與當地社區小學孩童一起互動並教導簡易中文、團康及學習峇里傳統舞蹈</a:t>
                      </a:r>
                      <a:r>
                        <a:rPr lang="zh-TW" altLang="en-US" sz="1200" b="1" dirty="0" smtClean="0">
                          <a:latin typeface="AR CENA" pitchFamily="2" charset="0"/>
                          <a:ea typeface="標楷體" pitchFamily="65" charset="-120"/>
                        </a:rPr>
                        <a:t> </a:t>
                      </a:r>
                      <a:endParaRPr lang="en-US" altLang="zh-TW" sz="1200" b="1" dirty="0" smtClean="0">
                        <a:latin typeface="AR CENA" pitchFamily="2" charset="0"/>
                        <a:ea typeface="標楷體" pitchFamily="65" charset="-12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zh-TW" altLang="en-US" sz="1200" b="1" u="sng" dirty="0" smtClean="0">
                          <a:latin typeface="AR CENA" pitchFamily="2" charset="0"/>
                          <a:ea typeface="標楷體" pitchFamily="65" charset="-120"/>
                          <a:cs typeface="微軟正黑體 Light" panose="020B0304030504040204" pitchFamily="34" charset="-120"/>
                        </a:rPr>
                        <a:t>參與海龜保育活動，認識海洋生態</a:t>
                      </a:r>
                      <a:endParaRPr lang="en-US" altLang="zh-TW" sz="1200" b="1" u="sng" dirty="0" smtClean="0">
                        <a:latin typeface="AR CENA" pitchFamily="2" charset="0"/>
                        <a:ea typeface="標楷體" pitchFamily="65" charset="-120"/>
                        <a:cs typeface="微軟正黑體 Light" panose="020B0304030504040204" pitchFamily="34" charset="-120"/>
                      </a:endParaRPr>
                    </a:p>
                    <a:p>
                      <a:pPr lvl="0"/>
                      <a:r>
                        <a:rPr lang="zh-TW" altLang="en-US" sz="1200" dirty="0" smtClean="0">
                          <a:latin typeface="AR CENA" pitchFamily="2" charset="0"/>
                          <a:ea typeface="標楷體" pitchFamily="65" charset="-120"/>
                          <a:cs typeface="微軟正黑體 Light" panose="020B0304030504040204" pitchFamily="34" charset="-120"/>
                        </a:rPr>
                        <a:t>　 帶領同學參與當地海龜保育中心的活動，並於活動中學習相關海洋生態知</a:t>
                      </a:r>
                      <a:endParaRPr lang="en-US" altLang="zh-TW" sz="1200" dirty="0" smtClean="0">
                        <a:latin typeface="AR CENA" pitchFamily="2" charset="0"/>
                        <a:ea typeface="標楷體" pitchFamily="65" charset="-120"/>
                        <a:cs typeface="微軟正黑體 Light" panose="020B0304030504040204" pitchFamily="34" charset="-120"/>
                      </a:endParaRPr>
                    </a:p>
                    <a:p>
                      <a:pPr lvl="0"/>
                      <a:r>
                        <a:rPr lang="zh-TW" altLang="en-US" sz="1200" dirty="0" smtClean="0">
                          <a:latin typeface="AR CENA" pitchFamily="2" charset="0"/>
                          <a:ea typeface="標楷體" pitchFamily="65" charset="-120"/>
                          <a:cs typeface="微軟正黑體 Light" panose="020B0304030504040204" pitchFamily="34" charset="-120"/>
                        </a:rPr>
                        <a:t>     識，內容包含</a:t>
                      </a:r>
                      <a:r>
                        <a:rPr lang="en-US" altLang="zh-TW" sz="1200" dirty="0" smtClean="0">
                          <a:latin typeface="AR CENA" pitchFamily="2" charset="0"/>
                          <a:ea typeface="標楷體" pitchFamily="65" charset="-120"/>
                          <a:cs typeface="微軟正黑體 Light" panose="020B0304030504040204" pitchFamily="34" charset="-120"/>
                        </a:rPr>
                        <a:t>:</a:t>
                      </a:r>
                      <a:r>
                        <a:rPr lang="zh-TW" altLang="en-US" sz="1200" dirty="0" smtClean="0">
                          <a:latin typeface="AR CENA" pitchFamily="2" charset="0"/>
                          <a:ea typeface="標楷體" pitchFamily="65" charset="-120"/>
                          <a:cs typeface="微軟正黑體 Light" panose="020B0304030504040204" pitchFamily="34" charset="-120"/>
                        </a:rPr>
                        <a:t>收集海龜蛋、野放小海龜、淨灘、保育宣傳製作等等，提</a:t>
                      </a:r>
                      <a:endParaRPr lang="en-US" altLang="zh-TW" sz="1200" dirty="0" smtClean="0">
                        <a:latin typeface="AR CENA" pitchFamily="2" charset="0"/>
                        <a:ea typeface="標楷體" pitchFamily="65" charset="-120"/>
                        <a:cs typeface="微軟正黑體 Light" panose="020B0304030504040204" pitchFamily="34" charset="-120"/>
                      </a:endParaRPr>
                    </a:p>
                    <a:p>
                      <a:pPr lvl="0"/>
                      <a:r>
                        <a:rPr lang="zh-TW" altLang="en-US" sz="1200" dirty="0" smtClean="0">
                          <a:latin typeface="AR CENA" pitchFamily="2" charset="0"/>
                          <a:ea typeface="標楷體" pitchFamily="65" charset="-120"/>
                          <a:cs typeface="微軟正黑體 Light" panose="020B0304030504040204" pitchFamily="34" charset="-120"/>
                        </a:rPr>
                        <a:t>　 升同學對地球生態的關懷</a:t>
                      </a:r>
                      <a:endParaRPr lang="en-US" altLang="zh-TW" sz="1200" dirty="0" smtClean="0">
                        <a:latin typeface="AR CENA" pitchFamily="2" charset="0"/>
                        <a:ea typeface="標楷體" pitchFamily="65" charset="-120"/>
                        <a:cs typeface="微軟正黑體 Light" panose="020B0304030504040204" pitchFamily="34" charset="-120"/>
                      </a:endParaRPr>
                    </a:p>
                    <a:p>
                      <a:pPr>
                        <a:buFont typeface="Wingdings" pitchFamily="2" charset="2"/>
                        <a:buChar char="ü"/>
                      </a:pPr>
                      <a:r>
                        <a:rPr lang="zh-TW" altLang="en-US" sz="1200" b="1" u="sng" dirty="0" smtClean="0">
                          <a:latin typeface="AR CENA" pitchFamily="2" charset="0"/>
                          <a:ea typeface="標楷體" pitchFamily="65" charset="-120"/>
                        </a:rPr>
                        <a:t>深度文化體驗與精彩藝術創作活動安排</a:t>
                      </a:r>
                      <a:endParaRPr lang="en-US" altLang="zh-TW" sz="1200" b="1" u="sng" dirty="0" smtClean="0">
                        <a:latin typeface="AR CENA" pitchFamily="2" charset="0"/>
                        <a:ea typeface="標楷體" pitchFamily="65" charset="-120"/>
                      </a:endParaRPr>
                    </a:p>
                    <a:p>
                      <a:r>
                        <a:rPr lang="zh-TW" altLang="en-US" sz="1200" dirty="0" smtClean="0">
                          <a:latin typeface="AR CENA" pitchFamily="2" charset="0"/>
                          <a:ea typeface="標楷體" pitchFamily="65" charset="-120"/>
                          <a:cs typeface="微軟正黑體 Light" panose="020B0304030504040204" pitchFamily="34" charset="-120"/>
                        </a:rPr>
                        <a:t>　 除了志工服務，活動期間行程也安排至峇里島的藝術文化村</a:t>
                      </a:r>
                      <a:r>
                        <a:rPr lang="en-US" altLang="zh-TW" sz="1200" dirty="0" smtClean="0">
                          <a:latin typeface="AR CENA" pitchFamily="2" charset="0"/>
                          <a:ea typeface="標楷體" pitchFamily="65" charset="-120"/>
                          <a:cs typeface="微軟正黑體 Light" panose="020B0304030504040204" pitchFamily="34" charset="-120"/>
                        </a:rPr>
                        <a:t>-</a:t>
                      </a:r>
                      <a:r>
                        <a:rPr lang="zh-TW" altLang="en-US" sz="1200" dirty="0" smtClean="0">
                          <a:latin typeface="AR CENA" pitchFamily="2" charset="0"/>
                          <a:ea typeface="標楷體" pitchFamily="65" charset="-120"/>
                          <a:cs typeface="微軟正黑體 Light" panose="020B0304030504040204" pitchFamily="34" charset="-120"/>
                        </a:rPr>
                        <a:t>烏布</a:t>
                      </a:r>
                      <a:r>
                        <a:rPr lang="en-US" altLang="zh-TW" sz="1200" dirty="0" smtClean="0">
                          <a:latin typeface="AR CENA" pitchFamily="2" charset="0"/>
                          <a:ea typeface="標楷體" pitchFamily="65" charset="-120"/>
                          <a:cs typeface="微軟正黑體 Light" panose="020B0304030504040204" pitchFamily="34" charset="-120"/>
                        </a:rPr>
                        <a:t>(</a:t>
                      </a:r>
                      <a:r>
                        <a:rPr lang="en-US" altLang="zh-TW" sz="1200" dirty="0" err="1" smtClean="0">
                          <a:latin typeface="AR CENA" pitchFamily="2" charset="0"/>
                          <a:ea typeface="標楷體" pitchFamily="65" charset="-120"/>
                          <a:cs typeface="微軟正黑體 Light" panose="020B0304030504040204" pitchFamily="34" charset="-120"/>
                        </a:rPr>
                        <a:t>Ubud</a:t>
                      </a:r>
                      <a:r>
                        <a:rPr lang="en-US" altLang="zh-TW" sz="1200" dirty="0" smtClean="0">
                          <a:latin typeface="AR CENA" pitchFamily="2" charset="0"/>
                          <a:ea typeface="標楷體" pitchFamily="65" charset="-120"/>
                          <a:cs typeface="微軟正黑體 Light" panose="020B0304030504040204" pitchFamily="34" charset="-120"/>
                        </a:rPr>
                        <a:t>)</a:t>
                      </a:r>
                    </a:p>
                    <a:p>
                      <a:r>
                        <a:rPr lang="zh-TW" altLang="en-US" sz="1200" dirty="0" smtClean="0">
                          <a:latin typeface="AR CENA" pitchFamily="2" charset="0"/>
                          <a:ea typeface="標楷體" pitchFamily="65" charset="-120"/>
                          <a:cs typeface="微軟正黑體 Light" panose="020B0304030504040204" pitchFamily="34" charset="-120"/>
                        </a:rPr>
                        <a:t>　 參訪畫廊、蠟染製做過程。還有精彩的文化體驗，讓您更進一步了解</a:t>
                      </a:r>
                      <a:r>
                        <a:rPr lang="en-US" altLang="zh-TW" sz="1200" dirty="0" smtClean="0">
                          <a:latin typeface="AR CENA" pitchFamily="2" charset="0"/>
                          <a:ea typeface="標楷體" pitchFamily="65" charset="-120"/>
                          <a:cs typeface="微軟正黑體 Light" panose="020B0304030504040204" pitchFamily="34" charset="-120"/>
                        </a:rPr>
                        <a:t>Bali</a:t>
                      </a:r>
                      <a:r>
                        <a:rPr lang="zh-TW" altLang="en-US" sz="1200" dirty="0" smtClean="0">
                          <a:latin typeface="AR CENA" pitchFamily="2" charset="0"/>
                          <a:ea typeface="標楷體" pitchFamily="65" charset="-120"/>
                          <a:cs typeface="微軟正黑體 Light" panose="020B0304030504040204" pitchFamily="34" charset="-120"/>
                        </a:rPr>
                        <a:t> </a:t>
                      </a:r>
                      <a:endParaRPr lang="en-US" altLang="zh-TW" sz="1200" dirty="0" smtClean="0">
                        <a:latin typeface="AR CENA" pitchFamily="2" charset="0"/>
                        <a:ea typeface="標楷體" pitchFamily="65" charset="-120"/>
                        <a:cs typeface="微軟正黑體 Light" panose="020B0304030504040204" pitchFamily="34" charset="-120"/>
                      </a:endParaRPr>
                    </a:p>
                    <a:p>
                      <a:r>
                        <a:rPr lang="zh-TW" altLang="en-US" sz="1200" dirty="0" smtClean="0">
                          <a:latin typeface="AR CENA" pitchFamily="2" charset="0"/>
                          <a:ea typeface="標楷體" pitchFamily="65" charset="-120"/>
                          <a:cs typeface="微軟正黑體 Light" panose="020B0304030504040204" pitchFamily="34" charset="-120"/>
                        </a:rPr>
                        <a:t>　 這個迷人的地方。活動如聖猴森林公園與猴廟</a:t>
                      </a:r>
                      <a:r>
                        <a:rPr lang="en-US" altLang="zh-TW" sz="1200" dirty="0" smtClean="0">
                          <a:latin typeface="AR CENA" pitchFamily="2" charset="0"/>
                          <a:ea typeface="標楷體" pitchFamily="65" charset="-120"/>
                          <a:cs typeface="微軟正黑體 Light" panose="020B0304030504040204" pitchFamily="34" charset="-120"/>
                        </a:rPr>
                        <a:t>(Monkey Forest &amp; Monkey </a:t>
                      </a:r>
                      <a:r>
                        <a:rPr lang="zh-TW" altLang="en-US" sz="1200" dirty="0" smtClean="0">
                          <a:latin typeface="AR CENA" pitchFamily="2" charset="0"/>
                          <a:ea typeface="標楷體" pitchFamily="65" charset="-120"/>
                          <a:cs typeface="微軟正黑體 Light" panose="020B0304030504040204" pitchFamily="34" charset="-120"/>
                        </a:rPr>
                        <a:t> </a:t>
                      </a:r>
                      <a:r>
                        <a:rPr lang="en-US" altLang="zh-TW" sz="1200" dirty="0" smtClean="0">
                          <a:latin typeface="AR CENA" pitchFamily="2" charset="0"/>
                          <a:ea typeface="標楷體" pitchFamily="65" charset="-120"/>
                          <a:cs typeface="微軟正黑體 Light" panose="020B0304030504040204" pitchFamily="34" charset="-120"/>
                        </a:rPr>
                        <a:t>Temple)</a:t>
                      </a:r>
                      <a:r>
                        <a:rPr lang="zh-TW" altLang="en-US" sz="1200" dirty="0" smtClean="0">
                          <a:latin typeface="AR CENA" pitchFamily="2" charset="0"/>
                          <a:ea typeface="標楷體" pitchFamily="65" charset="-120"/>
                          <a:cs typeface="微軟正黑體 Light" panose="020B0304030504040204" pitchFamily="34" charset="-120"/>
                        </a:rPr>
                        <a:t>、</a:t>
                      </a:r>
                      <a:endParaRPr lang="en-US" altLang="zh-TW" sz="1200" dirty="0" smtClean="0">
                        <a:latin typeface="AR CENA" pitchFamily="2" charset="0"/>
                        <a:ea typeface="標楷體" pitchFamily="65" charset="-120"/>
                        <a:cs typeface="微軟正黑體 Light" panose="020B0304030504040204" pitchFamily="34" charset="-120"/>
                      </a:endParaRPr>
                    </a:p>
                    <a:p>
                      <a:r>
                        <a:rPr lang="zh-TW" altLang="en-US" sz="1200" dirty="0" smtClean="0">
                          <a:latin typeface="AR CENA" pitchFamily="2" charset="0"/>
                          <a:ea typeface="標楷體" pitchFamily="65" charset="-120"/>
                          <a:cs typeface="微軟正黑體 Light" panose="020B0304030504040204" pitchFamily="34" charset="-120"/>
                        </a:rPr>
                        <a:t>     烏布市集</a:t>
                      </a:r>
                      <a:r>
                        <a:rPr lang="en-US" altLang="zh-TW" sz="1200" dirty="0" smtClean="0">
                          <a:latin typeface="AR CENA" pitchFamily="2" charset="0"/>
                          <a:ea typeface="標楷體" pitchFamily="65" charset="-120"/>
                          <a:cs typeface="微軟正黑體 Light" panose="020B0304030504040204" pitchFamily="34" charset="-120"/>
                        </a:rPr>
                        <a:t>(</a:t>
                      </a:r>
                      <a:r>
                        <a:rPr lang="en-US" altLang="zh-TW" sz="1200" dirty="0" err="1" smtClean="0">
                          <a:latin typeface="AR CENA" pitchFamily="2" charset="0"/>
                          <a:ea typeface="標楷體" pitchFamily="65" charset="-120"/>
                          <a:cs typeface="微軟正黑體 Light" panose="020B0304030504040204" pitchFamily="34" charset="-120"/>
                        </a:rPr>
                        <a:t>Ubud</a:t>
                      </a:r>
                      <a:r>
                        <a:rPr lang="en-US" altLang="zh-TW" sz="1200" dirty="0" smtClean="0">
                          <a:latin typeface="AR CENA" pitchFamily="2" charset="0"/>
                          <a:ea typeface="標楷體" pitchFamily="65" charset="-120"/>
                          <a:cs typeface="微軟正黑體 Light" panose="020B0304030504040204" pitchFamily="34" charset="-120"/>
                        </a:rPr>
                        <a:t> Market)</a:t>
                      </a:r>
                      <a:r>
                        <a:rPr lang="zh-TW" altLang="en-US" sz="1200" dirty="0" smtClean="0">
                          <a:latin typeface="AR CENA" pitchFamily="2" charset="0"/>
                          <a:ea typeface="標楷體" pitchFamily="65" charset="-120"/>
                          <a:cs typeface="微軟正黑體 Light" panose="020B0304030504040204" pitchFamily="34" charset="-120"/>
                        </a:rPr>
                        <a:t>、海神廟</a:t>
                      </a:r>
                      <a:r>
                        <a:rPr lang="en-US" altLang="zh-TW" sz="1200" dirty="0" smtClean="0">
                          <a:latin typeface="AR CENA" pitchFamily="2" charset="0"/>
                          <a:ea typeface="標楷體" pitchFamily="65" charset="-120"/>
                          <a:cs typeface="微軟正黑體 Light" panose="020B0304030504040204" pitchFamily="34" charset="-120"/>
                        </a:rPr>
                        <a:t>(</a:t>
                      </a:r>
                      <a:r>
                        <a:rPr lang="en-US" altLang="zh-TW" sz="1200" dirty="0" err="1" smtClean="0">
                          <a:latin typeface="AR CENA" pitchFamily="2" charset="0"/>
                          <a:ea typeface="標楷體" pitchFamily="65" charset="-120"/>
                          <a:cs typeface="微軟正黑體 Light" panose="020B0304030504040204" pitchFamily="34" charset="-120"/>
                        </a:rPr>
                        <a:t>Pura</a:t>
                      </a:r>
                      <a:r>
                        <a:rPr lang="en-US" altLang="zh-TW" sz="1200" dirty="0" smtClean="0">
                          <a:latin typeface="AR CENA" pitchFamily="2" charset="0"/>
                          <a:ea typeface="標楷體" pitchFamily="65" charset="-120"/>
                          <a:cs typeface="微軟正黑體 Light" panose="020B0304030504040204" pitchFamily="34" charset="-120"/>
                        </a:rPr>
                        <a:t> </a:t>
                      </a:r>
                      <a:r>
                        <a:rPr lang="en-US" altLang="zh-TW" sz="1200" dirty="0" err="1" smtClean="0">
                          <a:latin typeface="AR CENA" pitchFamily="2" charset="0"/>
                          <a:ea typeface="標楷體" pitchFamily="65" charset="-120"/>
                          <a:cs typeface="微軟正黑體 Light" panose="020B0304030504040204" pitchFamily="34" charset="-120"/>
                        </a:rPr>
                        <a:t>Luhur</a:t>
                      </a:r>
                      <a:r>
                        <a:rPr lang="en-US" altLang="zh-TW" sz="1200" dirty="0" smtClean="0">
                          <a:latin typeface="AR CENA" pitchFamily="2" charset="0"/>
                          <a:ea typeface="標楷體" pitchFamily="65" charset="-120"/>
                          <a:cs typeface="微軟正黑體 Light" panose="020B0304030504040204" pitchFamily="34" charset="-120"/>
                        </a:rPr>
                        <a:t> Tanah Lot)</a:t>
                      </a:r>
                      <a:r>
                        <a:rPr lang="zh-TW" altLang="en-US" sz="1200" dirty="0" smtClean="0">
                          <a:latin typeface="AR CENA" pitchFamily="2" charset="0"/>
                          <a:ea typeface="標楷體" pitchFamily="65" charset="-120"/>
                          <a:cs typeface="微軟正黑體 Light" panose="020B0304030504040204" pitchFamily="34" charset="-120"/>
                        </a:rPr>
                        <a:t>、美術博物館等等</a:t>
                      </a:r>
                    </a:p>
                    <a:p>
                      <a:pPr>
                        <a:buFont typeface="Wingdings" pitchFamily="2" charset="2"/>
                        <a:buChar char="ü"/>
                      </a:pPr>
                      <a:r>
                        <a:rPr lang="zh-TW" altLang="en-US" sz="1200" b="1" u="sng" dirty="0" smtClean="0">
                          <a:latin typeface="AR CENA" pitchFamily="2" charset="0"/>
                          <a:ea typeface="標楷體" pitchFamily="65" charset="-120"/>
                        </a:rPr>
                        <a:t>國際志工證明書</a:t>
                      </a:r>
                      <a:endParaRPr lang="en-US" altLang="zh-TW" sz="1200" b="1" u="sng" dirty="0" smtClean="0">
                        <a:latin typeface="AR CENA" pitchFamily="2" charset="0"/>
                        <a:ea typeface="標楷體" pitchFamily="65" charset="-120"/>
                      </a:endParaRPr>
                    </a:p>
                    <a:p>
                      <a:pPr lvl="1"/>
                      <a:r>
                        <a:rPr lang="zh-TW" altLang="en-US" sz="1200" dirty="0" smtClean="0">
                          <a:latin typeface="AR CENA" pitchFamily="2" charset="0"/>
                          <a:ea typeface="標楷體" pitchFamily="65" charset="-120"/>
                          <a:cs typeface="微軟正黑體 Light" panose="020B0304030504040204" pitchFamily="34" charset="-120"/>
                        </a:rPr>
                        <a:t>志工服務結束後，將由當地頒發國際志工時數證明書</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17168">
                <a:tc gridSpan="2">
                  <a:txBody>
                    <a:bodyPr/>
                    <a:lstStyle/>
                    <a:p>
                      <a:pPr algn="ctr"/>
                      <a:r>
                        <a:rPr lang="zh-TW" altLang="en-US" sz="1200" dirty="0" smtClean="0">
                          <a:solidFill>
                            <a:schemeClr val="accent5">
                              <a:lumMod val="50000"/>
                            </a:schemeClr>
                          </a:solidFill>
                          <a:latin typeface="AR CENA" pitchFamily="2" charset="0"/>
                          <a:ea typeface="標楷體" pitchFamily="65" charset="-120"/>
                        </a:rPr>
                        <a:t>活動住宿</a:t>
                      </a:r>
                      <a:endParaRPr lang="zh-TW" altLang="en-US" sz="1200"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TW" altLang="en-US"/>
                    </a:p>
                  </a:txBody>
                  <a:tcPr/>
                </a:tc>
                <a:tc>
                  <a:txBody>
                    <a:bodyPr/>
                    <a:lstStyle/>
                    <a:p>
                      <a:pPr algn="l"/>
                      <a:r>
                        <a:rPr lang="zh-TW" altLang="en-US" sz="1200" dirty="0" smtClean="0">
                          <a:latin typeface="AR CENA" pitchFamily="2" charset="0"/>
                          <a:ea typeface="標楷體" pitchFamily="65" charset="-120"/>
                        </a:rPr>
                        <a:t>精選住宿旅館</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30880">
                <a:tc gridSpan="2">
                  <a:txBody>
                    <a:bodyPr/>
                    <a:lstStyle/>
                    <a:p>
                      <a:pPr algn="ctr"/>
                      <a:r>
                        <a:rPr lang="zh-TW" altLang="en-US" sz="1200" dirty="0" smtClean="0">
                          <a:solidFill>
                            <a:schemeClr val="accent5">
                              <a:lumMod val="50000"/>
                            </a:schemeClr>
                          </a:solidFill>
                          <a:latin typeface="AR CENA" pitchFamily="2" charset="0"/>
                          <a:ea typeface="標楷體" pitchFamily="65" charset="-120"/>
                        </a:rPr>
                        <a:t>活動成行人數</a:t>
                      </a:r>
                      <a:endParaRPr lang="zh-TW" altLang="en-US" sz="1200"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TW" altLang="en-US"/>
                    </a:p>
                  </a:txBody>
                  <a:tcPr/>
                </a:tc>
                <a:tc>
                  <a:txBody>
                    <a:bodyPr/>
                    <a:lstStyle/>
                    <a:p>
                      <a:pPr algn="l"/>
                      <a:r>
                        <a:rPr lang="en-US" altLang="zh-TW" sz="1200" dirty="0" smtClean="0">
                          <a:latin typeface="AR CENA" pitchFamily="2" charset="0"/>
                          <a:ea typeface="標楷體" pitchFamily="65" charset="-120"/>
                        </a:rPr>
                        <a:t>16~21</a:t>
                      </a:r>
                      <a:r>
                        <a:rPr lang="zh-TW" altLang="en-US" sz="1200" dirty="0" smtClean="0">
                          <a:latin typeface="AR CENA" pitchFamily="2" charset="0"/>
                          <a:ea typeface="標楷體" pitchFamily="65" charset="-120"/>
                        </a:rPr>
                        <a:t>位學生</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44592">
                <a:tc gridSpan="2">
                  <a:txBody>
                    <a:bodyPr/>
                    <a:lstStyle/>
                    <a:p>
                      <a:pPr algn="ctr"/>
                      <a:r>
                        <a:rPr lang="zh-TW" altLang="en-US" sz="1200" dirty="0" smtClean="0">
                          <a:solidFill>
                            <a:schemeClr val="accent5">
                              <a:lumMod val="50000"/>
                            </a:schemeClr>
                          </a:solidFill>
                          <a:latin typeface="AR CENA" pitchFamily="2" charset="0"/>
                          <a:ea typeface="標楷體" pitchFamily="65" charset="-120"/>
                        </a:rPr>
                        <a:t>活動適合年齡</a:t>
                      </a:r>
                      <a:endParaRPr lang="zh-TW" altLang="en-US" sz="1200"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TW" altLang="en-US"/>
                    </a:p>
                  </a:txBody>
                  <a:tcPr/>
                </a:tc>
                <a:tc>
                  <a:txBody>
                    <a:bodyPr/>
                    <a:lstStyle/>
                    <a:p>
                      <a:pPr algn="l"/>
                      <a:r>
                        <a:rPr lang="zh-TW" altLang="en-US" sz="1200" dirty="0" smtClean="0">
                          <a:latin typeface="AR CENA" pitchFamily="2" charset="0"/>
                          <a:ea typeface="標楷體" pitchFamily="65" charset="-120"/>
                        </a:rPr>
                        <a:t>國二</a:t>
                      </a:r>
                      <a:r>
                        <a:rPr lang="en-US" altLang="zh-TW" sz="1200" dirty="0" smtClean="0">
                          <a:latin typeface="AR CENA" pitchFamily="2" charset="0"/>
                          <a:ea typeface="標楷體" pitchFamily="65" charset="-120"/>
                        </a:rPr>
                        <a:t>~</a:t>
                      </a:r>
                      <a:r>
                        <a:rPr lang="zh-TW" altLang="en-US" sz="1200" dirty="0" smtClean="0">
                          <a:latin typeface="AR CENA" pitchFamily="2" charset="0"/>
                          <a:ea typeface="標楷體" pitchFamily="65" charset="-120"/>
                        </a:rPr>
                        <a:t>高三</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0">
                <a:tc gridSpan="2">
                  <a:txBody>
                    <a:bodyPr/>
                    <a:lstStyle/>
                    <a:p>
                      <a:pPr algn="ctr"/>
                      <a:r>
                        <a:rPr lang="zh-TW" altLang="en-US" sz="1200" dirty="0" smtClean="0">
                          <a:solidFill>
                            <a:schemeClr val="accent5">
                              <a:lumMod val="50000"/>
                            </a:schemeClr>
                          </a:solidFill>
                          <a:latin typeface="AR CENA" pitchFamily="2" charset="0"/>
                          <a:ea typeface="標楷體" pitchFamily="65" charset="-120"/>
                        </a:rPr>
                        <a:t>報名表索取地點</a:t>
                      </a:r>
                      <a:endParaRPr lang="zh-TW" altLang="en-US" sz="1200"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ysDashDotDot"/>
                      <a:round/>
                      <a:headEnd type="none" w="med" len="med"/>
                      <a:tailEnd type="none" w="med" len="med"/>
                    </a:lnB>
                    <a:noFill/>
                  </a:tcPr>
                </a:tc>
                <a:tc hMerge="1">
                  <a:txBody>
                    <a:bodyPr/>
                    <a:lstStyle/>
                    <a:p>
                      <a:endParaRPr lang="zh-TW" altLang="en-US"/>
                    </a:p>
                  </a:txBody>
                  <a:tcPr/>
                </a:tc>
                <a:tc>
                  <a:txBody>
                    <a:bodyPr/>
                    <a:lstStyle/>
                    <a:p>
                      <a:pPr algn="l"/>
                      <a:r>
                        <a:rPr lang="zh-TW" altLang="en-US" sz="1200" dirty="0" smtClean="0">
                          <a:latin typeface="AR CENA" pitchFamily="2" charset="0"/>
                          <a:ea typeface="標楷體" pitchFamily="65" charset="-120"/>
                        </a:rPr>
                        <a:t>生命教育中心</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ysDashDotDot"/>
                      <a:round/>
                      <a:headEnd type="none" w="med" len="med"/>
                      <a:tailEnd type="none" w="med" len="med"/>
                    </a:lnB>
                    <a:noFill/>
                  </a:tcPr>
                </a:tc>
              </a:tr>
              <a:tr h="217552">
                <a:tc gridSpan="2">
                  <a:txBody>
                    <a:bodyPr/>
                    <a:lstStyle/>
                    <a:p>
                      <a:pPr algn="ctr"/>
                      <a:r>
                        <a:rPr lang="zh-TW" altLang="en-US" sz="1600" b="1" dirty="0" smtClean="0">
                          <a:solidFill>
                            <a:srgbClr val="FF0000"/>
                          </a:solidFill>
                          <a:latin typeface="AR CENA" pitchFamily="2" charset="0"/>
                          <a:ea typeface="標楷體" pitchFamily="65" charset="-120"/>
                        </a:rPr>
                        <a:t>費用</a:t>
                      </a:r>
                      <a:endParaRPr lang="zh-TW" altLang="en-US" sz="1600" b="1" dirty="0">
                        <a:latin typeface="AR CENA" pitchFamily="2" charset="0"/>
                        <a:ea typeface="標楷體" pitchFamily="65" charset="-120"/>
                      </a:endParaRPr>
                    </a:p>
                  </a:txBody>
                  <a:tcPr anchor="ctr">
                    <a:lnL w="28575" cap="flat" cmpd="sng" algn="ctr">
                      <a:solidFill>
                        <a:schemeClr val="tx1"/>
                      </a:solidFill>
                      <a:prstDash val="sysDashDotDot"/>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ysDashDotDot"/>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300" dirty="0"/>
                    </a:p>
                  </a:txBody>
                  <a:tcPr anchor="ctr"/>
                </a:tc>
                <a:tc>
                  <a:txBody>
                    <a:bodyPr/>
                    <a:lstStyle/>
                    <a:p>
                      <a:pPr algn="l"/>
                      <a:r>
                        <a:rPr lang="en-US" altLang="zh-TW" sz="1600" b="1" dirty="0" smtClean="0">
                          <a:solidFill>
                            <a:srgbClr val="FF0000"/>
                          </a:solidFill>
                          <a:latin typeface="AR CENA" pitchFamily="2" charset="0"/>
                          <a:ea typeface="標楷體" pitchFamily="65" charset="-120"/>
                        </a:rPr>
                        <a:t>NT$45,000</a:t>
                      </a:r>
                      <a:r>
                        <a:rPr lang="zh-TW" altLang="en-US" sz="1600" b="1" dirty="0" smtClean="0">
                          <a:solidFill>
                            <a:srgbClr val="FF0000"/>
                          </a:solidFill>
                          <a:latin typeface="AR CENA" pitchFamily="2" charset="0"/>
                          <a:ea typeface="標楷體" pitchFamily="65" charset="-120"/>
                        </a:rPr>
                        <a:t>元</a:t>
                      </a:r>
                      <a:r>
                        <a:rPr lang="en-US" altLang="zh-TW" sz="1600" b="1" dirty="0" smtClean="0">
                          <a:solidFill>
                            <a:srgbClr val="FF0000"/>
                          </a:solidFill>
                          <a:latin typeface="AR CENA" pitchFamily="2" charset="0"/>
                          <a:ea typeface="標楷體" pitchFamily="65" charset="-120"/>
                        </a:rPr>
                        <a:t>+</a:t>
                      </a:r>
                      <a:r>
                        <a:rPr lang="zh-TW" altLang="en-US" sz="1600" b="1" dirty="0" smtClean="0">
                          <a:solidFill>
                            <a:srgbClr val="FF0000"/>
                          </a:solidFill>
                          <a:latin typeface="AR CENA" pitchFamily="2" charset="0"/>
                          <a:ea typeface="標楷體" pitchFamily="65" charset="-120"/>
                        </a:rPr>
                        <a:t>國際線經濟艙來回機票</a:t>
                      </a:r>
                      <a:r>
                        <a:rPr lang="en-US" altLang="zh-TW" sz="1600" b="1" dirty="0" smtClean="0">
                          <a:solidFill>
                            <a:srgbClr val="FF0000"/>
                          </a:solidFill>
                          <a:latin typeface="AR CENA" pitchFamily="2" charset="0"/>
                          <a:ea typeface="標楷體" pitchFamily="65" charset="-120"/>
                        </a:rPr>
                        <a:t>(</a:t>
                      </a:r>
                      <a:r>
                        <a:rPr lang="zh-TW" altLang="en-US" sz="1600" b="1" dirty="0" smtClean="0">
                          <a:solidFill>
                            <a:srgbClr val="FF0000"/>
                          </a:solidFill>
                          <a:latin typeface="AR CENA" pitchFamily="2" charset="0"/>
                          <a:ea typeface="標楷體" pitchFamily="65" charset="-120"/>
                        </a:rPr>
                        <a:t>約</a:t>
                      </a:r>
                      <a:r>
                        <a:rPr lang="en-US" altLang="zh-TW" sz="1600" b="1" dirty="0" smtClean="0">
                          <a:solidFill>
                            <a:srgbClr val="FF0000"/>
                          </a:solidFill>
                          <a:latin typeface="AR CENA" pitchFamily="2" charset="0"/>
                          <a:ea typeface="標楷體" pitchFamily="65" charset="-120"/>
                        </a:rPr>
                        <a:t>NT$21,000</a:t>
                      </a:r>
                      <a:r>
                        <a:rPr lang="zh-TW" altLang="en-US" sz="1600" b="1" dirty="0" smtClean="0">
                          <a:solidFill>
                            <a:srgbClr val="FF0000"/>
                          </a:solidFill>
                          <a:latin typeface="AR CENA" pitchFamily="2" charset="0"/>
                          <a:ea typeface="標楷體" pitchFamily="65" charset="-120"/>
                        </a:rPr>
                        <a:t>元左右</a:t>
                      </a:r>
                      <a:r>
                        <a:rPr lang="en-US" altLang="zh-TW" sz="1600" b="1" dirty="0" smtClean="0">
                          <a:solidFill>
                            <a:srgbClr val="FF0000"/>
                          </a:solidFill>
                          <a:latin typeface="AR CENA" pitchFamily="2" charset="0"/>
                          <a:ea typeface="標楷體" pitchFamily="65" charset="-120"/>
                        </a:rPr>
                        <a:t>)</a:t>
                      </a: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ysDashDotDot"/>
                      <a:round/>
                      <a:headEnd type="none" w="med" len="med"/>
                      <a:tailEnd type="none" w="med" len="med"/>
                    </a:lnR>
                    <a:lnT w="28575" cap="flat" cmpd="sng" algn="ctr">
                      <a:solidFill>
                        <a:schemeClr val="tx1"/>
                      </a:solidFill>
                      <a:prstDash val="sysDashDotDot"/>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r>
              <a:tr h="0">
                <a:tc rowSpan="5">
                  <a:txBody>
                    <a:bodyPr/>
                    <a:lstStyle/>
                    <a:p>
                      <a:pPr algn="ctr"/>
                      <a:r>
                        <a:rPr lang="zh-TW" altLang="en-US" sz="1200" dirty="0" smtClean="0">
                          <a:solidFill>
                            <a:schemeClr val="accent5">
                              <a:lumMod val="50000"/>
                            </a:schemeClr>
                          </a:solidFill>
                          <a:latin typeface="AR CENA" pitchFamily="2" charset="0"/>
                          <a:ea typeface="標楷體" pitchFamily="65" charset="-120"/>
                        </a:rPr>
                        <a:t>費用包含</a:t>
                      </a:r>
                      <a:endParaRPr lang="zh-TW" altLang="en-US" sz="1200" dirty="0">
                        <a:solidFill>
                          <a:schemeClr val="accent5">
                            <a:lumMod val="50000"/>
                          </a:schemeClr>
                        </a:solidFill>
                        <a:latin typeface="AR CENA" pitchFamily="2" charset="0"/>
                        <a:ea typeface="標楷體" pitchFamily="65" charset="-120"/>
                      </a:endParaRPr>
                    </a:p>
                  </a:txBody>
                  <a:tcPr anchor="ctr">
                    <a:lnL w="28575" cap="flat" cmpd="sng" algn="ctr">
                      <a:solidFill>
                        <a:schemeClr val="tx1"/>
                      </a:solidFill>
                      <a:prstDash val="sysDashDotDot"/>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ysDashDotDot"/>
                      <a:round/>
                      <a:headEnd type="none" w="med" len="med"/>
                      <a:tailEnd type="none" w="med" len="med"/>
                    </a:lnT>
                    <a:lnB w="28575" cap="flat" cmpd="sng" algn="ctr">
                      <a:solidFill>
                        <a:schemeClr val="tx1"/>
                      </a:solidFill>
                      <a:prstDash val="sysDashDotDot"/>
                      <a:round/>
                      <a:headEnd type="none" w="med" len="med"/>
                      <a:tailEnd type="none" w="med" len="med"/>
                    </a:lnB>
                    <a:noFill/>
                  </a:tcPr>
                </a:tc>
                <a:tc>
                  <a:txBody>
                    <a:bodyPr/>
                    <a:lstStyle/>
                    <a:p>
                      <a:pPr algn="ctr"/>
                      <a:r>
                        <a:rPr lang="zh-TW" altLang="en-US" sz="1200" b="1" dirty="0" smtClean="0">
                          <a:solidFill>
                            <a:schemeClr val="accent5">
                              <a:lumMod val="50000"/>
                            </a:schemeClr>
                          </a:solidFill>
                          <a:latin typeface="AR CENA" pitchFamily="2" charset="0"/>
                          <a:ea typeface="標楷體" pitchFamily="65" charset="-120"/>
                        </a:rPr>
                        <a:t>機場接送</a:t>
                      </a:r>
                      <a:endParaRPr lang="zh-TW" altLang="en-US" sz="1200" b="1"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ysDashDot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lang="zh-TW" altLang="en-US" sz="1200" dirty="0" smtClean="0">
                          <a:latin typeface="AR CENA" pitchFamily="2" charset="0"/>
                          <a:ea typeface="標楷體" pitchFamily="65" charset="-120"/>
                        </a:rPr>
                        <a:t>國外往返機場專車費用</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ysDashDotDot"/>
                      <a:round/>
                      <a:headEnd type="none" w="med" len="med"/>
                      <a:tailEnd type="none" w="med" len="med"/>
                    </a:lnR>
                    <a:lnT w="28575" cap="flat" cmpd="sng" algn="ctr">
                      <a:solidFill>
                        <a:schemeClr val="tx1"/>
                      </a:solidFill>
                      <a:prstDash val="sysDashDot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0">
                <a:tc vMerge="1">
                  <a:txBody>
                    <a:bodyPr/>
                    <a:lstStyle/>
                    <a:p>
                      <a:endParaRPr lang="zh-TW" altLang="en-US"/>
                    </a:p>
                  </a:txBody>
                  <a:tcPr/>
                </a:tc>
                <a:tc>
                  <a:txBody>
                    <a:bodyPr/>
                    <a:lstStyle/>
                    <a:p>
                      <a:pPr algn="ctr"/>
                      <a:r>
                        <a:rPr lang="zh-TW" altLang="en-US" sz="1200" b="1" dirty="0" smtClean="0">
                          <a:solidFill>
                            <a:schemeClr val="accent5">
                              <a:lumMod val="50000"/>
                            </a:schemeClr>
                          </a:solidFill>
                          <a:latin typeface="AR CENA" pitchFamily="2" charset="0"/>
                          <a:ea typeface="標楷體" pitchFamily="65" charset="-120"/>
                        </a:rPr>
                        <a:t>膳食</a:t>
                      </a:r>
                      <a:endParaRPr lang="zh-TW" altLang="en-US" sz="1200" b="1"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zh-TW" altLang="en-US" sz="1200" dirty="0" smtClean="0">
                          <a:latin typeface="AR CENA" pitchFamily="2" charset="0"/>
                          <a:ea typeface="標楷體" pitchFamily="65" charset="-120"/>
                        </a:rPr>
                        <a:t>志工與旅遊期間之三餐</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ysDashDot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24376">
                <a:tc vMerge="1">
                  <a:txBody>
                    <a:bodyPr/>
                    <a:lstStyle/>
                    <a:p>
                      <a:endParaRPr lang="zh-TW" altLang="en-US"/>
                    </a:p>
                  </a:txBody>
                  <a:tcPr/>
                </a:tc>
                <a:tc>
                  <a:txBody>
                    <a:bodyPr/>
                    <a:lstStyle/>
                    <a:p>
                      <a:pPr algn="ctr"/>
                      <a:r>
                        <a:rPr lang="zh-TW" altLang="en-US" sz="1200" b="1" dirty="0" smtClean="0">
                          <a:solidFill>
                            <a:schemeClr val="accent5">
                              <a:lumMod val="50000"/>
                            </a:schemeClr>
                          </a:solidFill>
                          <a:latin typeface="AR CENA" pitchFamily="2" charset="0"/>
                          <a:ea typeface="標楷體" pitchFamily="65" charset="-120"/>
                        </a:rPr>
                        <a:t>交通</a:t>
                      </a:r>
                      <a:endParaRPr lang="zh-TW" altLang="en-US" sz="1200" b="1"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zh-TW" altLang="en-US" sz="1200" dirty="0" smtClean="0">
                          <a:latin typeface="AR CENA" pitchFamily="2" charset="0"/>
                          <a:ea typeface="標楷體" pitchFamily="65" charset="-120"/>
                          <a:cs typeface="微軟正黑體 Light" panose="020B0304030504040204" pitchFamily="34" charset="-120"/>
                        </a:rPr>
                        <a:t>活動行程中所列出之車資及門票費用</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ysDashDot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38088">
                <a:tc vMerge="1">
                  <a:txBody>
                    <a:bodyPr/>
                    <a:lstStyle/>
                    <a:p>
                      <a:endParaRPr lang="zh-TW" altLang="en-US"/>
                    </a:p>
                  </a:txBody>
                  <a:tcPr/>
                </a:tc>
                <a:tc>
                  <a:txBody>
                    <a:bodyPr/>
                    <a:lstStyle/>
                    <a:p>
                      <a:pPr algn="ctr"/>
                      <a:r>
                        <a:rPr lang="zh-TW" altLang="en-US" sz="1200" b="1" dirty="0" smtClean="0">
                          <a:solidFill>
                            <a:schemeClr val="accent5">
                              <a:lumMod val="50000"/>
                            </a:schemeClr>
                          </a:solidFill>
                          <a:latin typeface="AR CENA" pitchFamily="2" charset="0"/>
                          <a:ea typeface="標楷體" pitchFamily="65" charset="-120"/>
                        </a:rPr>
                        <a:t>住宿</a:t>
                      </a:r>
                      <a:endParaRPr lang="zh-TW" altLang="en-US" sz="1200" b="1"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zh-TW" altLang="en-US" sz="1200" dirty="0" smtClean="0">
                          <a:latin typeface="AR CENA" pitchFamily="2" charset="0"/>
                          <a:ea typeface="標楷體" pitchFamily="65" charset="-120"/>
                        </a:rPr>
                        <a:t>精選飯店住宿</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ysDashDot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51800">
                <a:tc vMerge="1">
                  <a:txBody>
                    <a:bodyPr/>
                    <a:lstStyle/>
                    <a:p>
                      <a:endParaRPr lang="zh-TW" altLang="en-US"/>
                    </a:p>
                  </a:txBody>
                  <a:tcPr/>
                </a:tc>
                <a:tc>
                  <a:txBody>
                    <a:bodyPr/>
                    <a:lstStyle/>
                    <a:p>
                      <a:pPr algn="ctr"/>
                      <a:r>
                        <a:rPr lang="zh-TW" altLang="en-US" sz="1200" b="1" dirty="0" smtClean="0">
                          <a:solidFill>
                            <a:schemeClr val="accent5">
                              <a:lumMod val="50000"/>
                            </a:schemeClr>
                          </a:solidFill>
                          <a:latin typeface="AR CENA" pitchFamily="2" charset="0"/>
                          <a:ea typeface="標楷體" pitchFamily="65" charset="-120"/>
                        </a:rPr>
                        <a:t>保險費</a:t>
                      </a:r>
                      <a:endParaRPr lang="zh-TW" altLang="en-US" sz="1200" b="1"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ysDashDotDot"/>
                      <a:round/>
                      <a:headEnd type="none" w="med" len="med"/>
                      <a:tailEnd type="none" w="med" len="med"/>
                    </a:lnB>
                    <a:noFill/>
                  </a:tcPr>
                </a:tc>
                <a:tc>
                  <a:txBody>
                    <a:bodyPr/>
                    <a:lstStyle/>
                    <a:p>
                      <a:pPr lvl="0">
                        <a:buFont typeface="Wingdings" pitchFamily="2" charset="2"/>
                        <a:buNone/>
                      </a:pPr>
                      <a:r>
                        <a:rPr lang="zh-TW" altLang="en-US" sz="1100" dirty="0" smtClean="0">
                          <a:latin typeface="AR CENA" pitchFamily="2" charset="0"/>
                          <a:ea typeface="標楷體" pitchFamily="65" charset="-120"/>
                        </a:rPr>
                        <a:t>投保海外遊學業責任保險貳佰萬元整、另加保旅遊平安險貳佰萬元整，內含不便險</a:t>
                      </a:r>
                    </a:p>
                    <a:p>
                      <a:r>
                        <a:rPr lang="en-US" altLang="zh-TW" sz="900" dirty="0" smtClean="0">
                          <a:latin typeface="AR CENA" pitchFamily="2" charset="0"/>
                          <a:ea typeface="標楷體" pitchFamily="65" charset="-120"/>
                        </a:rPr>
                        <a:t>(</a:t>
                      </a:r>
                      <a:r>
                        <a:rPr lang="zh-TW" altLang="en-US" sz="900" dirty="0" smtClean="0">
                          <a:latin typeface="AR CENA" pitchFamily="2" charset="0"/>
                          <a:ea typeface="標楷體" pitchFamily="65" charset="-120"/>
                        </a:rPr>
                        <a:t>意外傷害醫療保險不包括傷風感冒、中暑、牙疾、生理痛、長水痘、耳疾、皮膚過敏、腸胃炎等疾病</a:t>
                      </a:r>
                      <a:r>
                        <a:rPr lang="en-US" altLang="zh-TW" sz="900" dirty="0" smtClean="0">
                          <a:latin typeface="AR CENA" pitchFamily="2" charset="0"/>
                          <a:ea typeface="標楷體" pitchFamily="65" charset="-120"/>
                        </a:rPr>
                        <a:t>)</a:t>
                      </a:r>
                      <a:endParaRPr lang="zh-TW" altLang="en-US" sz="9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ysDashDotDot"/>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ysDashDotDot"/>
                      <a:round/>
                      <a:headEnd type="none" w="med" len="med"/>
                      <a:tailEnd type="none" w="med" len="med"/>
                    </a:lnB>
                    <a:noFill/>
                  </a:tcPr>
                </a:tc>
              </a:tr>
              <a:tr h="0">
                <a:tc rowSpan="3">
                  <a:txBody>
                    <a:bodyPr/>
                    <a:lstStyle/>
                    <a:p>
                      <a:pPr algn="ctr"/>
                      <a:r>
                        <a:rPr lang="zh-TW" altLang="en-US" sz="1200" dirty="0" smtClean="0">
                          <a:solidFill>
                            <a:schemeClr val="accent5">
                              <a:lumMod val="50000"/>
                            </a:schemeClr>
                          </a:solidFill>
                          <a:latin typeface="AR CENA" pitchFamily="2" charset="0"/>
                          <a:ea typeface="標楷體" pitchFamily="65" charset="-120"/>
                        </a:rPr>
                        <a:t>費用不包含</a:t>
                      </a:r>
                      <a:endParaRPr lang="zh-TW" altLang="en-US" sz="1200" dirty="0">
                        <a:solidFill>
                          <a:schemeClr val="accent5">
                            <a:lumMod val="50000"/>
                          </a:schemeClr>
                        </a:solidFill>
                        <a:latin typeface="AR CENA" pitchFamily="2" charset="0"/>
                        <a:ea typeface="標楷體" pitchFamily="65" charset="-120"/>
                      </a:endParaRPr>
                    </a:p>
                  </a:txBody>
                  <a:tcPr anchor="ctr">
                    <a:lnL w="28575" cap="flat" cmpd="sng" algn="ctr">
                      <a:solidFill>
                        <a:schemeClr val="tx1"/>
                      </a:solidFill>
                      <a:prstDash val="sysDashDotDot"/>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ysDashDotDot"/>
                      <a:round/>
                      <a:headEnd type="none" w="med" len="med"/>
                      <a:tailEnd type="none" w="med" len="med"/>
                    </a:lnT>
                    <a:lnB w="28575" cap="flat" cmpd="sng" algn="ctr">
                      <a:solidFill>
                        <a:schemeClr val="tx1"/>
                      </a:solidFill>
                      <a:prstDash val="sysDashDotDot"/>
                      <a:round/>
                      <a:headEnd type="none" w="med" len="med"/>
                      <a:tailEnd type="none" w="med" len="med"/>
                    </a:lnB>
                    <a:noFill/>
                  </a:tcPr>
                </a:tc>
                <a:tc>
                  <a:txBody>
                    <a:bodyPr/>
                    <a:lstStyle/>
                    <a:p>
                      <a:pPr algn="ctr"/>
                      <a:r>
                        <a:rPr lang="zh-TW" altLang="en-US" sz="1200" b="1" dirty="0" smtClean="0">
                          <a:solidFill>
                            <a:schemeClr val="accent5">
                              <a:lumMod val="50000"/>
                            </a:schemeClr>
                          </a:solidFill>
                          <a:latin typeface="AR CENA" pitchFamily="2" charset="0"/>
                          <a:ea typeface="標楷體" pitchFamily="65" charset="-120"/>
                        </a:rPr>
                        <a:t>國際線來回機票費</a:t>
                      </a:r>
                      <a:endParaRPr lang="zh-TW" altLang="en-US" sz="1200" b="1"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ysDashDot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lvl="0">
                        <a:buFont typeface="Wingdings" pitchFamily="2" charset="2"/>
                        <a:buNone/>
                      </a:pPr>
                      <a:r>
                        <a:rPr lang="zh-TW" altLang="en-US" sz="1200" dirty="0" smtClean="0">
                          <a:latin typeface="AR CENA" pitchFamily="2" charset="0"/>
                          <a:ea typeface="標楷體" pitchFamily="65" charset="-120"/>
                        </a:rPr>
                        <a:t>機票費用部分將以航空公司實際公布票價訂之。</a:t>
                      </a:r>
                      <a:endParaRPr lang="en-US" altLang="zh-TW" sz="1200" dirty="0" smtClean="0">
                        <a:latin typeface="AR CENA" pitchFamily="2" charset="0"/>
                        <a:ea typeface="標楷體" pitchFamily="65" charset="-120"/>
                      </a:endParaRPr>
                    </a:p>
                    <a:p>
                      <a:pPr lvl="0">
                        <a:buFont typeface="Wingdings" pitchFamily="2" charset="2"/>
                        <a:buNone/>
                      </a:pPr>
                      <a:r>
                        <a:rPr lang="en-US" altLang="zh-TW" sz="1200" dirty="0" smtClean="0">
                          <a:latin typeface="AR CENA" pitchFamily="2" charset="0"/>
                          <a:ea typeface="標楷體" pitchFamily="65" charset="-120"/>
                        </a:rPr>
                        <a:t>(</a:t>
                      </a:r>
                      <a:r>
                        <a:rPr lang="zh-TW" altLang="en-US" sz="1200" dirty="0" smtClean="0">
                          <a:latin typeface="AR CENA" pitchFamily="2" charset="0"/>
                          <a:ea typeface="標楷體" pitchFamily="65" charset="-120"/>
                        </a:rPr>
                        <a:t>預估約為新台幣</a:t>
                      </a:r>
                      <a:r>
                        <a:rPr lang="en-US" altLang="zh-TW" sz="1200" dirty="0" smtClean="0">
                          <a:latin typeface="AR CENA" pitchFamily="2" charset="0"/>
                          <a:ea typeface="標楷體" pitchFamily="65" charset="-120"/>
                        </a:rPr>
                        <a:t>$21,000</a:t>
                      </a:r>
                      <a:r>
                        <a:rPr lang="zh-TW" altLang="en-US" sz="1200" dirty="0" smtClean="0">
                          <a:latin typeface="AR CENA" pitchFamily="2" charset="0"/>
                          <a:ea typeface="標楷體" pitchFamily="65" charset="-120"/>
                        </a:rPr>
                        <a:t>元左右</a:t>
                      </a:r>
                      <a:r>
                        <a:rPr lang="en-US" altLang="zh-TW" sz="1200" dirty="0" smtClean="0">
                          <a:latin typeface="AR CENA" pitchFamily="2" charset="0"/>
                          <a:ea typeface="標楷體" pitchFamily="65" charset="-120"/>
                        </a:rPr>
                        <a:t>)</a:t>
                      </a:r>
                      <a:endParaRPr lang="en-US" altLang="zh-TW" sz="1200" b="1" dirty="0" smtClean="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ysDashDotDot"/>
                      <a:round/>
                      <a:headEnd type="none" w="med" len="med"/>
                      <a:tailEnd type="none" w="med" len="med"/>
                    </a:lnR>
                    <a:lnT w="28575" cap="flat" cmpd="sng" algn="ctr">
                      <a:solidFill>
                        <a:schemeClr val="tx1"/>
                      </a:solidFill>
                      <a:prstDash val="sysDashDot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0">
                <a:tc vMerge="1">
                  <a:txBody>
                    <a:bodyPr/>
                    <a:lstStyle/>
                    <a:p>
                      <a:endParaRPr lang="zh-TW" altLang="en-US"/>
                    </a:p>
                  </a:txBody>
                  <a:tcPr/>
                </a:tc>
                <a:tc>
                  <a:txBody>
                    <a:bodyPr/>
                    <a:lstStyle/>
                    <a:p>
                      <a:pPr algn="ctr"/>
                      <a:r>
                        <a:rPr lang="zh-TW" altLang="en-US" sz="1200" b="1" dirty="0" smtClean="0">
                          <a:solidFill>
                            <a:schemeClr val="accent5">
                              <a:lumMod val="50000"/>
                            </a:schemeClr>
                          </a:solidFill>
                          <a:latin typeface="AR CENA" pitchFamily="2" charset="0"/>
                          <a:ea typeface="標楷體" pitchFamily="65" charset="-120"/>
                        </a:rPr>
                        <a:t>私人之花費</a:t>
                      </a:r>
                      <a:endParaRPr lang="zh-TW" altLang="en-US" sz="1200" b="1"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lvl="0">
                        <a:buFont typeface="Wingdings" pitchFamily="2" charset="2"/>
                        <a:buNone/>
                      </a:pPr>
                      <a:r>
                        <a:rPr lang="zh-TW" altLang="en-US" sz="1200" dirty="0" smtClean="0">
                          <a:latin typeface="AR CENA" pitchFamily="2" charset="0"/>
                          <a:ea typeface="標楷體" pitchFamily="65" charset="-120"/>
                        </a:rPr>
                        <a:t>個人電話費、行李超重費、中途轉機之膳食費、行程上未列出之活動旅費、個人購物花費及戶外教學有註明為自費之活動。</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ysDashDot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37304">
                <a:tc vMerge="1">
                  <a:txBody>
                    <a:bodyPr/>
                    <a:lstStyle/>
                    <a:p>
                      <a:endParaRPr lang="zh-TW" altLang="en-US"/>
                    </a:p>
                  </a:txBody>
                  <a:tcPr/>
                </a:tc>
                <a:tc>
                  <a:txBody>
                    <a:bodyPr/>
                    <a:lstStyle/>
                    <a:p>
                      <a:pPr algn="ctr"/>
                      <a:r>
                        <a:rPr lang="zh-TW" altLang="en-US" sz="1200" b="1" dirty="0" smtClean="0">
                          <a:solidFill>
                            <a:schemeClr val="accent5">
                              <a:lumMod val="50000"/>
                            </a:schemeClr>
                          </a:solidFill>
                          <a:latin typeface="AR CENA" pitchFamily="2" charset="0"/>
                          <a:ea typeface="標楷體" pitchFamily="65" charset="-120"/>
                        </a:rPr>
                        <a:t>護照工本費</a:t>
                      </a:r>
                      <a:endParaRPr lang="zh-TW" altLang="en-US" sz="1200" b="1" dirty="0">
                        <a:solidFill>
                          <a:schemeClr val="accent5">
                            <a:lumMod val="50000"/>
                          </a:schemeClr>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ysDashDotDot"/>
                      <a:round/>
                      <a:headEnd type="none" w="med" len="med"/>
                      <a:tailEnd type="none" w="med" len="med"/>
                    </a:lnB>
                    <a:noFill/>
                  </a:tcPr>
                </a:tc>
                <a:tc>
                  <a:txBody>
                    <a:bodyPr/>
                    <a:lstStyle/>
                    <a:p>
                      <a:pPr algn="l"/>
                      <a:r>
                        <a:rPr lang="zh-TW" altLang="en-US" sz="1200" dirty="0" smtClean="0">
                          <a:latin typeface="AR CENA" pitchFamily="2" charset="0"/>
                          <a:ea typeface="標楷體" pitchFamily="65" charset="-120"/>
                          <a:cs typeface="微軟正黑體 Light" panose="020B0304030504040204" pitchFamily="34" charset="-120"/>
                        </a:rPr>
                        <a:t>無護照者，本公司代為申請工本費每本新台幣</a:t>
                      </a:r>
                      <a:r>
                        <a:rPr lang="en-US" altLang="zh-TW" sz="1200" dirty="0" smtClean="0">
                          <a:latin typeface="AR CENA" pitchFamily="2" charset="0"/>
                          <a:ea typeface="標楷體" pitchFamily="65" charset="-120"/>
                          <a:cs typeface="微軟正黑體 Light" panose="020B0304030504040204" pitchFamily="34" charset="-120"/>
                        </a:rPr>
                        <a:t>1,500</a:t>
                      </a:r>
                      <a:r>
                        <a:rPr lang="zh-TW" altLang="en-US" sz="1200" dirty="0" smtClean="0">
                          <a:latin typeface="AR CENA" pitchFamily="2" charset="0"/>
                          <a:ea typeface="標楷體" pitchFamily="65" charset="-120"/>
                          <a:cs typeface="微軟正黑體 Light" panose="020B0304030504040204" pitchFamily="34" charset="-120"/>
                        </a:rPr>
                        <a:t>元</a:t>
                      </a:r>
                      <a:endParaRPr lang="zh-TW" altLang="en-US" sz="1200" dirty="0">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ysDashDotDot"/>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ysDashDotDot"/>
                      <a:round/>
                      <a:headEnd type="none" w="med" len="med"/>
                      <a:tailEnd type="none" w="med" len="med"/>
                    </a:lnB>
                    <a:noFill/>
                  </a:tcPr>
                </a:tc>
              </a:tr>
              <a:tr h="0">
                <a:tc gridSpan="2">
                  <a:txBody>
                    <a:bodyPr/>
                    <a:lstStyle/>
                    <a:p>
                      <a:pPr algn="ctr"/>
                      <a:r>
                        <a:rPr lang="zh-TW" altLang="en-US" sz="1300" dirty="0" smtClean="0">
                          <a:solidFill>
                            <a:srgbClr val="FF0000"/>
                          </a:solidFill>
                          <a:latin typeface="AR CENA" pitchFamily="2" charset="0"/>
                          <a:ea typeface="標楷體" pitchFamily="65" charset="-120"/>
                        </a:rPr>
                        <a:t>報名截止日</a:t>
                      </a:r>
                      <a:endParaRPr lang="zh-TW" altLang="en-US" sz="1300" dirty="0">
                        <a:solidFill>
                          <a:srgbClr val="FF0000"/>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ysDashDot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pPr algn="ctr"/>
                      <a:endParaRPr lang="zh-TW" altLang="en-US" sz="1300" dirty="0"/>
                    </a:p>
                  </a:txBody>
                  <a:tcPr anchor="ctr"/>
                </a:tc>
                <a:tc>
                  <a:txBody>
                    <a:bodyPr/>
                    <a:lstStyle/>
                    <a:p>
                      <a:pPr algn="l"/>
                      <a:r>
                        <a:rPr lang="en-US" altLang="zh-TW" sz="1300" b="1" dirty="0" smtClean="0">
                          <a:solidFill>
                            <a:srgbClr val="FF0000"/>
                          </a:solidFill>
                          <a:latin typeface="AR CENA" pitchFamily="2" charset="0"/>
                          <a:ea typeface="標楷體" pitchFamily="65" charset="-120"/>
                        </a:rPr>
                        <a:t>3</a:t>
                      </a:r>
                      <a:r>
                        <a:rPr lang="zh-TW" altLang="en-US" sz="1300" b="1" dirty="0" smtClean="0">
                          <a:solidFill>
                            <a:srgbClr val="FF0000"/>
                          </a:solidFill>
                          <a:latin typeface="AR CENA" pitchFamily="2" charset="0"/>
                          <a:ea typeface="標楷體" pitchFamily="65" charset="-120"/>
                        </a:rPr>
                        <a:t>月</a:t>
                      </a:r>
                      <a:r>
                        <a:rPr lang="en-US" altLang="zh-TW" sz="1300" b="1" dirty="0" smtClean="0">
                          <a:solidFill>
                            <a:srgbClr val="FF0000"/>
                          </a:solidFill>
                          <a:latin typeface="AR CENA" pitchFamily="2" charset="0"/>
                          <a:ea typeface="標楷體" pitchFamily="65" charset="-120"/>
                        </a:rPr>
                        <a:t>17</a:t>
                      </a:r>
                      <a:r>
                        <a:rPr lang="zh-TW" altLang="en-US" sz="1300" b="1" dirty="0" smtClean="0">
                          <a:solidFill>
                            <a:srgbClr val="FF0000"/>
                          </a:solidFill>
                          <a:latin typeface="AR CENA" pitchFamily="2" charset="0"/>
                          <a:ea typeface="標楷體" pitchFamily="65" charset="-120"/>
                        </a:rPr>
                        <a:t>日</a:t>
                      </a:r>
                      <a:r>
                        <a:rPr lang="en-US" altLang="zh-TW" sz="1300" b="1" dirty="0" smtClean="0">
                          <a:solidFill>
                            <a:srgbClr val="FF0000"/>
                          </a:solidFill>
                          <a:latin typeface="AR CENA" pitchFamily="2" charset="0"/>
                          <a:ea typeface="標楷體" pitchFamily="65" charset="-120"/>
                        </a:rPr>
                        <a:t>(</a:t>
                      </a:r>
                      <a:r>
                        <a:rPr lang="zh-TW" altLang="en-US" sz="1300" b="1" smtClean="0">
                          <a:solidFill>
                            <a:srgbClr val="FF0000"/>
                          </a:solidFill>
                          <a:latin typeface="AR CENA" pitchFamily="2" charset="0"/>
                          <a:ea typeface="標楷體" pitchFamily="65" charset="-120"/>
                        </a:rPr>
                        <a:t>星期</a:t>
                      </a:r>
                      <a:r>
                        <a:rPr lang="zh-TW" altLang="en-US" sz="1300" b="1" dirty="0" smtClean="0">
                          <a:solidFill>
                            <a:srgbClr val="FF0000"/>
                          </a:solidFill>
                          <a:latin typeface="AR CENA" pitchFamily="2" charset="0"/>
                          <a:ea typeface="標楷體" pitchFamily="65" charset="-120"/>
                        </a:rPr>
                        <a:t>五</a:t>
                      </a:r>
                      <a:r>
                        <a:rPr lang="en-US" altLang="zh-TW" sz="1300" b="1" smtClean="0">
                          <a:solidFill>
                            <a:srgbClr val="FF0000"/>
                          </a:solidFill>
                          <a:latin typeface="AR CENA" pitchFamily="2" charset="0"/>
                          <a:ea typeface="標楷體" pitchFamily="65" charset="-120"/>
                        </a:rPr>
                        <a:t>)</a:t>
                      </a:r>
                      <a:endParaRPr lang="zh-TW" altLang="en-US" sz="1300" dirty="0">
                        <a:solidFill>
                          <a:srgbClr val="FF0000"/>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ysDashDot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17552">
                <a:tc gridSpan="3">
                  <a:txBody>
                    <a:bodyPr/>
                    <a:lstStyle/>
                    <a:p>
                      <a:pPr algn="ctr"/>
                      <a:r>
                        <a:rPr lang="en-US" altLang="zh-TW" sz="1000" b="0" dirty="0" smtClean="0">
                          <a:solidFill>
                            <a:schemeClr val="tx1"/>
                          </a:solidFill>
                          <a:latin typeface="AR CENA" pitchFamily="2" charset="0"/>
                          <a:ea typeface="標楷體" pitchFamily="65" charset="-120"/>
                        </a:rPr>
                        <a:t>【</a:t>
                      </a:r>
                      <a:r>
                        <a:rPr lang="zh-TW" altLang="en-US" sz="1000" b="0" dirty="0" smtClean="0">
                          <a:solidFill>
                            <a:schemeClr val="tx1"/>
                          </a:solidFill>
                          <a:latin typeface="AR CENA" pitchFamily="2" charset="0"/>
                          <a:ea typeface="標楷體" pitchFamily="65" charset="-120"/>
                        </a:rPr>
                        <a:t>註</a:t>
                      </a:r>
                      <a:r>
                        <a:rPr lang="en-US" altLang="zh-TW" sz="1000" b="0" dirty="0" smtClean="0">
                          <a:solidFill>
                            <a:schemeClr val="tx1"/>
                          </a:solidFill>
                          <a:latin typeface="AR CENA" pitchFamily="2" charset="0"/>
                          <a:ea typeface="標楷體" pitchFamily="65" charset="-120"/>
                        </a:rPr>
                        <a:t>】16</a:t>
                      </a:r>
                      <a:r>
                        <a:rPr lang="zh-TW" altLang="en-US" sz="1000" b="0" dirty="0" smtClean="0">
                          <a:solidFill>
                            <a:schemeClr val="tx1"/>
                          </a:solidFill>
                          <a:latin typeface="AR CENA" pitchFamily="2" charset="0"/>
                          <a:ea typeface="標楷體" pitchFamily="65" charset="-120"/>
                        </a:rPr>
                        <a:t>位學生學校將派有一位隨團老師，且將有一位世界護照工作人員於活動中負責全程照顧及溝通協調的工作</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TW" altLang="en-US"/>
                    </a:p>
                  </a:txBody>
                  <a:tcPr/>
                </a:tc>
                <a:tc hMerge="1">
                  <a:txBody>
                    <a:bodyPr/>
                    <a:lstStyle/>
                    <a:p>
                      <a:pPr algn="l"/>
                      <a:endParaRPr lang="zh-TW" altLang="en-US" sz="1200" dirty="0">
                        <a:solidFill>
                          <a:srgbClr val="FF0000"/>
                        </a:solidFill>
                        <a:latin typeface="AR CENA" pitchFamily="2" charset="0"/>
                        <a:ea typeface="標楷體" pitchFamily="65" charset="-12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ysDashDot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7077"/>
          <a:stretch/>
        </p:blipFill>
        <p:spPr bwMode="auto">
          <a:xfrm>
            <a:off x="3429000" y="7473280"/>
            <a:ext cx="3442474" cy="21602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表格 11"/>
          <p:cNvGraphicFramePr>
            <a:graphicFrameLocks noGrp="1"/>
          </p:cNvGraphicFramePr>
          <p:nvPr>
            <p:extLst>
              <p:ext uri="{D42A27DB-BD31-4B8C-83A1-F6EECF244321}">
                <p14:modId xmlns:p14="http://schemas.microsoft.com/office/powerpoint/2010/main" val="2461281369"/>
              </p:ext>
            </p:extLst>
          </p:nvPr>
        </p:nvGraphicFramePr>
        <p:xfrm>
          <a:off x="89248" y="881034"/>
          <a:ext cx="6768752" cy="6411699"/>
        </p:xfrm>
        <a:graphic>
          <a:graphicData uri="http://schemas.openxmlformats.org/drawingml/2006/table">
            <a:tbl>
              <a:tblPr>
                <a:tableStyleId>{5C22544A-7EE6-4342-B048-85BDC9FD1C3A}</a:tableStyleId>
              </a:tblPr>
              <a:tblGrid>
                <a:gridCol w="469121"/>
                <a:gridCol w="469121"/>
                <a:gridCol w="5361388"/>
                <a:gridCol w="469122"/>
              </a:tblGrid>
              <a:tr h="246039">
                <a:tc gridSpan="2">
                  <a:txBody>
                    <a:bodyPr/>
                    <a:lstStyle/>
                    <a:p>
                      <a:pPr algn="ctr" fontAlgn="t"/>
                      <a:r>
                        <a:rPr lang="zh-TW" sz="1200" b="0" u="none" strike="noStrike" dirty="0">
                          <a:effectLst/>
                          <a:latin typeface="AR CENA" pitchFamily="2" charset="0"/>
                          <a:ea typeface="標楷體" pitchFamily="65" charset="-120"/>
                        </a:rPr>
                        <a:t>日期</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c hMerge="1">
                  <a:txBody>
                    <a:bodyPr/>
                    <a:lstStyle/>
                    <a:p>
                      <a:pPr algn="ctr" fontAlgn="t"/>
                      <a:endParaRPr lang="zh-TW" sz="13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c>
                  <a:txBody>
                    <a:bodyPr/>
                    <a:lstStyle/>
                    <a:p>
                      <a:pPr algn="ctr" fontAlgn="t"/>
                      <a:r>
                        <a:rPr lang="zh-TW" sz="1200" b="0" u="none" strike="noStrike" dirty="0" smtClean="0">
                          <a:effectLst/>
                          <a:latin typeface="AR CENA" pitchFamily="2" charset="0"/>
                          <a:ea typeface="標楷體" pitchFamily="65" charset="-120"/>
                        </a:rPr>
                        <a:t>行程</a:t>
                      </a:r>
                      <a:r>
                        <a:rPr lang="zh-TW" altLang="en-US" sz="1200" b="0" u="none" strike="noStrike" dirty="0" smtClean="0">
                          <a:effectLst/>
                          <a:latin typeface="AR CENA" pitchFamily="2" charset="0"/>
                          <a:ea typeface="標楷體" pitchFamily="65" charset="-120"/>
                        </a:rPr>
                        <a:t>範例</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c>
                  <a:txBody>
                    <a:bodyPr/>
                    <a:lstStyle/>
                    <a:p>
                      <a:pPr algn="ctr" fontAlgn="t"/>
                      <a:r>
                        <a:rPr lang="zh-TW" sz="1200" b="0" u="none" strike="noStrike" dirty="0">
                          <a:effectLst/>
                          <a:latin typeface="AR CENA" pitchFamily="2" charset="0"/>
                          <a:ea typeface="標楷體" pitchFamily="65" charset="-120"/>
                        </a:rPr>
                        <a:t>住宿</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597776">
                <a:tc>
                  <a:txBody>
                    <a:bodyPr/>
                    <a:lstStyle/>
                    <a:p>
                      <a:pPr algn="ctr" fontAlgn="t"/>
                      <a:r>
                        <a:rPr lang="en-US" altLang="zh-TW" sz="1200" b="0" u="none" strike="noStrike" dirty="0" smtClean="0">
                          <a:effectLst/>
                          <a:latin typeface="AR CENA" pitchFamily="2" charset="0"/>
                          <a:ea typeface="標楷體" pitchFamily="65" charset="-120"/>
                        </a:rPr>
                        <a:t>Day 1</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t"/>
                      <a:r>
                        <a:rPr lang="en-US" altLang="zh-TW" sz="1200" b="0" i="0" u="none" strike="noStrike" dirty="0" smtClean="0">
                          <a:solidFill>
                            <a:srgbClr val="000000"/>
                          </a:solidFill>
                          <a:effectLst/>
                          <a:latin typeface="AR CENA" pitchFamily="2" charset="0"/>
                          <a:ea typeface="標楷體" pitchFamily="65" charset="-120"/>
                        </a:rPr>
                        <a:t>7/6</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t"/>
                      <a:r>
                        <a:rPr lang="en-US" altLang="zh-TW" sz="1200" b="0" u="none" strike="noStrike" dirty="0" smtClean="0">
                          <a:solidFill>
                            <a:srgbClr val="FF0000"/>
                          </a:solidFill>
                          <a:effectLst/>
                          <a:latin typeface="AR CENA" pitchFamily="2" charset="0"/>
                          <a:ea typeface="標楷體" pitchFamily="65" charset="-120"/>
                        </a:rPr>
                        <a:t>Arrival &amp; check in to the hotel</a:t>
                      </a:r>
                    </a:p>
                    <a:p>
                      <a:pPr algn="l" fontAlgn="t"/>
                      <a:r>
                        <a:rPr lang="zh-TW" altLang="en-US" sz="1200" b="0" u="none" strike="noStrike" dirty="0" smtClean="0">
                          <a:effectLst/>
                          <a:latin typeface="AR CENA" pitchFamily="2" charset="0"/>
                          <a:ea typeface="標楷體" pitchFamily="65" charset="-120"/>
                        </a:rPr>
                        <a:t>於機場集合</a:t>
                      </a:r>
                      <a:r>
                        <a:rPr lang="en-US" altLang="zh-TW" sz="1200" b="0" u="none" strike="noStrike" dirty="0" smtClean="0">
                          <a:effectLst/>
                          <a:latin typeface="AR CENA" pitchFamily="2" charset="0"/>
                          <a:ea typeface="標楷體" pitchFamily="65" charset="-120"/>
                        </a:rPr>
                        <a:t>,</a:t>
                      </a:r>
                      <a:r>
                        <a:rPr lang="zh-TW" altLang="en-US" sz="1200" b="0" u="none" strike="noStrike" dirty="0" smtClean="0">
                          <a:effectLst/>
                          <a:latin typeface="AR CENA" pitchFamily="2" charset="0"/>
                          <a:ea typeface="標楷體" pitchFamily="65" charset="-120"/>
                        </a:rPr>
                        <a:t>搭機前往印尼峇里島。</a:t>
                      </a:r>
                      <a:endParaRPr lang="en-US" altLang="zh-TW" sz="1200" b="0" u="none" strike="noStrike" dirty="0" smtClean="0">
                        <a:effectLst/>
                        <a:latin typeface="AR CENA" pitchFamily="2" charset="0"/>
                        <a:ea typeface="標楷體" pitchFamily="65" charset="-120"/>
                      </a:endParaRPr>
                    </a:p>
                    <a:p>
                      <a:pPr algn="l" fontAlgn="t"/>
                      <a:r>
                        <a:rPr lang="zh-TW" altLang="en-US" sz="1200" b="0" i="0" u="none" strike="noStrike" dirty="0" smtClean="0">
                          <a:solidFill>
                            <a:srgbClr val="000000"/>
                          </a:solidFill>
                          <a:effectLst/>
                          <a:latin typeface="AR CENA" pitchFamily="2" charset="0"/>
                          <a:ea typeface="標楷體" pitchFamily="65" charset="-120"/>
                        </a:rPr>
                        <a:t>抵達峇里島烏布後，先帶您至旅館</a:t>
                      </a:r>
                      <a:r>
                        <a:rPr lang="en-US" altLang="zh-TW" sz="1200" b="0" i="0" u="none" strike="noStrike" dirty="0" smtClean="0">
                          <a:solidFill>
                            <a:srgbClr val="000000"/>
                          </a:solidFill>
                          <a:effectLst/>
                          <a:latin typeface="AR CENA" pitchFamily="2" charset="0"/>
                          <a:ea typeface="標楷體" pitchFamily="65" charset="-120"/>
                        </a:rPr>
                        <a:t>Check In</a:t>
                      </a:r>
                      <a:r>
                        <a:rPr lang="zh-TW" altLang="en-US" sz="1200" b="0" i="0" u="none" strike="noStrike" dirty="0" smtClean="0">
                          <a:solidFill>
                            <a:srgbClr val="000000"/>
                          </a:solidFill>
                          <a:effectLst/>
                          <a:latin typeface="AR CENA" pitchFamily="2" charset="0"/>
                          <a:ea typeface="標楷體" pitchFamily="65" charset="-120"/>
                        </a:rPr>
                        <a:t>，晚點為您介紹這幾天要志工服務的社區小學及海</a:t>
                      </a:r>
                      <a:r>
                        <a:rPr lang="zh-TW" altLang="en-US" sz="1200" b="0" i="0" u="none" strike="noStrike" dirty="0" smtClean="0">
                          <a:solidFill>
                            <a:srgbClr val="000000"/>
                          </a:solidFill>
                          <a:effectLst/>
                          <a:latin typeface="AR CENA" pitchFamily="2" charset="0"/>
                          <a:ea typeface="標楷體" pitchFamily="65" charset="-120"/>
                          <a:cs typeface="Times New Roman" pitchFamily="18" charset="0"/>
                        </a:rPr>
                        <a:t>龜保育中心</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altLang="zh-TW" sz="1200" b="0" i="0" u="none" strike="noStrike" dirty="0" smtClean="0">
                        <a:solidFill>
                          <a:srgbClr val="000000"/>
                        </a:solidFill>
                        <a:effectLst/>
                        <a:latin typeface="AR CENA" pitchFamily="2" charset="0"/>
                        <a:ea typeface="標楷體" pitchFamily="65" charset="-120"/>
                      </a:endParaRPr>
                    </a:p>
                    <a:p>
                      <a:pPr marL="0" marR="0" indent="0" algn="ctr" defTabSz="914400" rtl="0" eaLnBrk="1" fontAlgn="t" latinLnBrk="0" hangingPunct="1">
                        <a:lnSpc>
                          <a:spcPct val="100000"/>
                        </a:lnSpc>
                        <a:spcBef>
                          <a:spcPts val="0"/>
                        </a:spcBef>
                        <a:spcAft>
                          <a:spcPts val="0"/>
                        </a:spcAft>
                        <a:buClrTx/>
                        <a:buSzTx/>
                        <a:buFontTx/>
                        <a:buNone/>
                        <a:tabLst/>
                        <a:defRPr/>
                      </a:pPr>
                      <a:endParaRPr lang="en-US" altLang="zh-TW" sz="1200" b="0" i="0" u="none" strike="noStrike" dirty="0" smtClean="0">
                        <a:solidFill>
                          <a:srgbClr val="000000"/>
                        </a:solidFill>
                        <a:effectLst/>
                        <a:latin typeface="AR CENA" pitchFamily="2" charset="0"/>
                        <a:ea typeface="標楷體" pitchFamily="65" charset="-120"/>
                      </a:endParaRPr>
                    </a:p>
                    <a:p>
                      <a:pPr marL="0" marR="0" indent="0" algn="ctr" defTabSz="914400" rtl="0" eaLnBrk="1" fontAlgn="t" latinLnBrk="0" hangingPunct="1">
                        <a:lnSpc>
                          <a:spcPct val="100000"/>
                        </a:lnSpc>
                        <a:spcBef>
                          <a:spcPts val="0"/>
                        </a:spcBef>
                        <a:spcAft>
                          <a:spcPts val="0"/>
                        </a:spcAft>
                        <a:buClrTx/>
                        <a:buSzTx/>
                        <a:buFontTx/>
                        <a:buNone/>
                        <a:tabLst/>
                        <a:defRPr/>
                      </a:pPr>
                      <a:endParaRPr lang="en-US" altLang="zh-TW" sz="1200" b="0" i="0" u="none" strike="noStrike" dirty="0" smtClean="0">
                        <a:solidFill>
                          <a:srgbClr val="000000"/>
                        </a:solidFill>
                        <a:effectLst/>
                        <a:latin typeface="AR CENA" pitchFamily="2" charset="0"/>
                        <a:ea typeface="標楷體" pitchFamily="65" charset="-120"/>
                      </a:endParaRPr>
                    </a:p>
                    <a:p>
                      <a:pPr marL="0" marR="0" indent="0" algn="ctr" defTabSz="914400" rtl="0" eaLnBrk="1" fontAlgn="t" latinLnBrk="0" hangingPunct="1">
                        <a:lnSpc>
                          <a:spcPct val="100000"/>
                        </a:lnSpc>
                        <a:spcBef>
                          <a:spcPts val="0"/>
                        </a:spcBef>
                        <a:spcAft>
                          <a:spcPts val="0"/>
                        </a:spcAft>
                        <a:buClrTx/>
                        <a:buSzTx/>
                        <a:buFontTx/>
                        <a:buNone/>
                        <a:tabLst/>
                        <a:defRPr/>
                      </a:pPr>
                      <a:r>
                        <a:rPr lang="zh-TW" altLang="en-US" sz="1200" b="0" i="0" u="none" strike="noStrike" dirty="0" smtClean="0">
                          <a:solidFill>
                            <a:srgbClr val="000000"/>
                          </a:solidFill>
                          <a:effectLst/>
                          <a:latin typeface="AR CENA" pitchFamily="2" charset="0"/>
                          <a:ea typeface="標楷體" pitchFamily="65" charset="-120"/>
                        </a:rPr>
                        <a:t>精</a:t>
                      </a:r>
                      <a:endParaRPr lang="en-US" altLang="zh-TW" sz="1200" b="0" i="0" u="none" strike="noStrike" dirty="0" smtClean="0">
                        <a:solidFill>
                          <a:srgbClr val="000000"/>
                        </a:solidFill>
                        <a:effectLst/>
                        <a:latin typeface="AR CENA" pitchFamily="2" charset="0"/>
                        <a:ea typeface="標楷體" pitchFamily="65" charset="-120"/>
                      </a:endParaRPr>
                    </a:p>
                    <a:p>
                      <a:pPr marL="0" marR="0" indent="0" algn="ctr" defTabSz="914400" rtl="0" eaLnBrk="1" fontAlgn="t" latinLnBrk="0" hangingPunct="1">
                        <a:lnSpc>
                          <a:spcPct val="100000"/>
                        </a:lnSpc>
                        <a:spcBef>
                          <a:spcPts val="0"/>
                        </a:spcBef>
                        <a:spcAft>
                          <a:spcPts val="0"/>
                        </a:spcAft>
                        <a:buClrTx/>
                        <a:buSzTx/>
                        <a:buFontTx/>
                        <a:buNone/>
                        <a:tabLst/>
                        <a:defRPr/>
                      </a:pPr>
                      <a:endParaRPr lang="en-US" altLang="zh-TW" sz="1200" b="0" i="0" u="none" strike="noStrike" dirty="0" smtClean="0">
                        <a:solidFill>
                          <a:srgbClr val="000000"/>
                        </a:solidFill>
                        <a:effectLst/>
                        <a:latin typeface="AR CENA" pitchFamily="2" charset="0"/>
                        <a:ea typeface="標楷體" pitchFamily="65" charset="-120"/>
                      </a:endParaRPr>
                    </a:p>
                    <a:p>
                      <a:pPr marL="0" marR="0" indent="0" algn="ctr" defTabSz="914400" rtl="0" eaLnBrk="1" fontAlgn="t" latinLnBrk="0" hangingPunct="1">
                        <a:lnSpc>
                          <a:spcPct val="100000"/>
                        </a:lnSpc>
                        <a:spcBef>
                          <a:spcPts val="0"/>
                        </a:spcBef>
                        <a:spcAft>
                          <a:spcPts val="0"/>
                        </a:spcAft>
                        <a:buClrTx/>
                        <a:buSzTx/>
                        <a:buFontTx/>
                        <a:buNone/>
                        <a:tabLst/>
                        <a:defRPr/>
                      </a:pPr>
                      <a:r>
                        <a:rPr lang="zh-TW" altLang="en-US" sz="1200" b="0" i="0" u="none" strike="noStrike" dirty="0" smtClean="0">
                          <a:solidFill>
                            <a:srgbClr val="000000"/>
                          </a:solidFill>
                          <a:effectLst/>
                          <a:latin typeface="AR CENA" pitchFamily="2" charset="0"/>
                          <a:ea typeface="標楷體" pitchFamily="65" charset="-120"/>
                        </a:rPr>
                        <a:t>選</a:t>
                      </a:r>
                      <a:endParaRPr lang="en-US" altLang="zh-TW" sz="1200" b="0" i="0" u="none" strike="noStrike" dirty="0" smtClean="0">
                        <a:solidFill>
                          <a:srgbClr val="000000"/>
                        </a:solidFill>
                        <a:effectLst/>
                        <a:latin typeface="AR CENA" pitchFamily="2" charset="0"/>
                        <a:ea typeface="標楷體" pitchFamily="65" charset="-120"/>
                      </a:endParaRPr>
                    </a:p>
                    <a:p>
                      <a:pPr marL="0" marR="0" indent="0" algn="ctr" defTabSz="914400" rtl="0" eaLnBrk="1" fontAlgn="t" latinLnBrk="0" hangingPunct="1">
                        <a:lnSpc>
                          <a:spcPct val="100000"/>
                        </a:lnSpc>
                        <a:spcBef>
                          <a:spcPts val="0"/>
                        </a:spcBef>
                        <a:spcAft>
                          <a:spcPts val="0"/>
                        </a:spcAft>
                        <a:buClrTx/>
                        <a:buSzTx/>
                        <a:buFontTx/>
                        <a:buNone/>
                        <a:tabLst/>
                        <a:defRPr/>
                      </a:pPr>
                      <a:endParaRPr lang="en-US" altLang="zh-TW" sz="1200" b="0" i="0" u="none" strike="noStrike" dirty="0" smtClean="0">
                        <a:solidFill>
                          <a:srgbClr val="000000"/>
                        </a:solidFill>
                        <a:effectLst/>
                        <a:latin typeface="AR CENA" pitchFamily="2" charset="0"/>
                        <a:ea typeface="標楷體" pitchFamily="65" charset="-120"/>
                      </a:endParaRPr>
                    </a:p>
                    <a:p>
                      <a:pPr marL="0" marR="0" indent="0" algn="ctr" defTabSz="914400" rtl="0" eaLnBrk="1" fontAlgn="t" latinLnBrk="0" hangingPunct="1">
                        <a:lnSpc>
                          <a:spcPct val="100000"/>
                        </a:lnSpc>
                        <a:spcBef>
                          <a:spcPts val="0"/>
                        </a:spcBef>
                        <a:spcAft>
                          <a:spcPts val="0"/>
                        </a:spcAft>
                        <a:buClrTx/>
                        <a:buSzTx/>
                        <a:buFontTx/>
                        <a:buNone/>
                        <a:tabLst/>
                        <a:defRPr/>
                      </a:pPr>
                      <a:r>
                        <a:rPr lang="zh-TW" altLang="en-US" sz="1200" b="0" i="0" u="none" strike="noStrike" dirty="0" smtClean="0">
                          <a:solidFill>
                            <a:srgbClr val="000000"/>
                          </a:solidFill>
                          <a:effectLst/>
                          <a:latin typeface="AR CENA" pitchFamily="2" charset="0"/>
                          <a:ea typeface="標楷體" pitchFamily="65" charset="-120"/>
                        </a:rPr>
                        <a:t>旅</a:t>
                      </a:r>
                      <a:endParaRPr lang="en-US" altLang="zh-TW" sz="1200" b="0" i="0" u="none" strike="noStrike" dirty="0" smtClean="0">
                        <a:solidFill>
                          <a:srgbClr val="000000"/>
                        </a:solidFill>
                        <a:effectLst/>
                        <a:latin typeface="AR CENA" pitchFamily="2" charset="0"/>
                        <a:ea typeface="標楷體" pitchFamily="65" charset="-120"/>
                      </a:endParaRPr>
                    </a:p>
                    <a:p>
                      <a:pPr marL="0" marR="0" indent="0" algn="ctr" defTabSz="914400" rtl="0" eaLnBrk="1" fontAlgn="t" latinLnBrk="0" hangingPunct="1">
                        <a:lnSpc>
                          <a:spcPct val="100000"/>
                        </a:lnSpc>
                        <a:spcBef>
                          <a:spcPts val="0"/>
                        </a:spcBef>
                        <a:spcAft>
                          <a:spcPts val="0"/>
                        </a:spcAft>
                        <a:buClrTx/>
                        <a:buSzTx/>
                        <a:buFontTx/>
                        <a:buNone/>
                        <a:tabLst/>
                        <a:defRPr/>
                      </a:pPr>
                      <a:endParaRPr lang="en-US" altLang="zh-TW" sz="1200" b="0" i="0" u="none" strike="noStrike" dirty="0" smtClean="0">
                        <a:solidFill>
                          <a:srgbClr val="000000"/>
                        </a:solidFill>
                        <a:effectLst/>
                        <a:latin typeface="AR CENA" pitchFamily="2" charset="0"/>
                        <a:ea typeface="標楷體" pitchFamily="65" charset="-120"/>
                      </a:endParaRPr>
                    </a:p>
                    <a:p>
                      <a:pPr marL="0" marR="0" indent="0" algn="ctr" defTabSz="914400" rtl="0" eaLnBrk="1" fontAlgn="t" latinLnBrk="0" hangingPunct="1">
                        <a:lnSpc>
                          <a:spcPct val="100000"/>
                        </a:lnSpc>
                        <a:spcBef>
                          <a:spcPts val="0"/>
                        </a:spcBef>
                        <a:spcAft>
                          <a:spcPts val="0"/>
                        </a:spcAft>
                        <a:buClrTx/>
                        <a:buSzTx/>
                        <a:buFontTx/>
                        <a:buNone/>
                        <a:tabLst/>
                        <a:defRPr/>
                      </a:pPr>
                      <a:r>
                        <a:rPr lang="zh-TW" altLang="en-US" sz="1200" b="0" i="0" u="none" strike="noStrike" dirty="0" smtClean="0">
                          <a:solidFill>
                            <a:srgbClr val="000000"/>
                          </a:solidFill>
                          <a:effectLst/>
                          <a:latin typeface="AR CENA" pitchFamily="2" charset="0"/>
                          <a:ea typeface="標楷體" pitchFamily="65" charset="-120"/>
                        </a:rPr>
                        <a:t>館</a:t>
                      </a:r>
                      <a:endParaRPr lang="zh-TW" sz="1200" b="0" i="0" u="none" strike="noStrike" dirty="0">
                        <a:solidFill>
                          <a:srgbClr val="000000"/>
                        </a:solidFill>
                        <a:effectLst/>
                        <a:latin typeface="AR CENA" pitchFamily="2" charset="0"/>
                        <a:ea typeface="標楷體" pitchFamily="65" charset="-120"/>
                      </a:endParaRPr>
                    </a:p>
                  </a:txBody>
                  <a:tcPr marL="9024" marR="9024" marT="9776"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861962">
                <a:tc>
                  <a:txBody>
                    <a:bodyPr/>
                    <a:lstStyle/>
                    <a:p>
                      <a:pPr algn="ctr" fontAlgn="t"/>
                      <a:r>
                        <a:rPr lang="en-US" altLang="zh-TW" sz="1200" b="0" i="0" u="none" strike="noStrike" dirty="0" smtClean="0">
                          <a:solidFill>
                            <a:schemeClr val="tx1"/>
                          </a:solidFill>
                          <a:effectLst/>
                          <a:latin typeface="AR CENA" pitchFamily="2" charset="0"/>
                          <a:ea typeface="標楷體" pitchFamily="65" charset="-120"/>
                        </a:rPr>
                        <a:t>Day2</a:t>
                      </a:r>
                      <a:endParaRPr lang="zh-TW" sz="1200" b="0" i="0" u="none" strike="noStrike" dirty="0">
                        <a:solidFill>
                          <a:schemeClr val="tx1"/>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t"/>
                      <a:r>
                        <a:rPr lang="en-US" altLang="zh-TW" sz="1200" b="0" i="0" u="none" strike="noStrike" dirty="0" smtClean="0">
                          <a:solidFill>
                            <a:schemeClr val="tx1"/>
                          </a:solidFill>
                          <a:effectLst/>
                          <a:latin typeface="AR CENA" pitchFamily="2" charset="0"/>
                          <a:ea typeface="標楷體" pitchFamily="65" charset="-120"/>
                        </a:rPr>
                        <a:t>7/7</a:t>
                      </a:r>
                      <a:endParaRPr lang="zh-TW" sz="1200" b="0" i="0" u="none" strike="noStrike" dirty="0">
                        <a:solidFill>
                          <a:schemeClr val="tx1"/>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t"/>
                      <a:r>
                        <a:rPr lang="en-US" altLang="zh-TW" sz="1200" b="0" i="0" u="none" strike="noStrike" dirty="0" smtClean="0">
                          <a:solidFill>
                            <a:srgbClr val="FF0000"/>
                          </a:solidFill>
                          <a:effectLst/>
                          <a:latin typeface="AR CENA" pitchFamily="2" charset="0"/>
                          <a:ea typeface="標楷體" pitchFamily="65" charset="-120"/>
                        </a:rPr>
                        <a:t>Welcome</a:t>
                      </a:r>
                      <a:r>
                        <a:rPr lang="en-US" altLang="zh-TW" sz="1200" b="0" i="0" u="none" strike="noStrike" baseline="0" dirty="0" smtClean="0">
                          <a:solidFill>
                            <a:srgbClr val="FF0000"/>
                          </a:solidFill>
                          <a:effectLst/>
                          <a:latin typeface="AR CENA" pitchFamily="2" charset="0"/>
                          <a:ea typeface="標楷體" pitchFamily="65" charset="-120"/>
                        </a:rPr>
                        <a:t> Tour</a:t>
                      </a:r>
                      <a:r>
                        <a:rPr lang="zh-TW" altLang="en-US" sz="1200" b="0" i="0" u="none" strike="noStrike" baseline="0" dirty="0" smtClean="0">
                          <a:solidFill>
                            <a:srgbClr val="FF0000"/>
                          </a:solidFill>
                          <a:effectLst/>
                          <a:latin typeface="AR CENA" pitchFamily="2" charset="0"/>
                          <a:ea typeface="標楷體" pitchFamily="65" charset="-120"/>
                        </a:rPr>
                        <a:t>    </a:t>
                      </a:r>
                      <a:r>
                        <a:rPr lang="zh-TW" altLang="en-US" sz="1200" b="0" i="0" u="none" strike="noStrike" kern="1200" dirty="0" smtClean="0">
                          <a:solidFill>
                            <a:srgbClr val="FF0000"/>
                          </a:solidFill>
                          <a:effectLst/>
                          <a:latin typeface="AR CENA" pitchFamily="2" charset="0"/>
                          <a:ea typeface="標楷體" pitchFamily="65" charset="-120"/>
                          <a:cs typeface="+mn-cs"/>
                        </a:rPr>
                        <a:t>峇里島文化體驗活動</a:t>
                      </a:r>
                      <a:r>
                        <a:rPr lang="en-US" altLang="zh-TW" sz="1200" b="0" i="0" u="none" strike="noStrike" kern="1200" dirty="0" smtClean="0">
                          <a:solidFill>
                            <a:srgbClr val="FF0000"/>
                          </a:solidFill>
                          <a:effectLst/>
                          <a:latin typeface="AR CENA" pitchFamily="2" charset="0"/>
                          <a:ea typeface="標楷體" pitchFamily="65" charset="-120"/>
                          <a:cs typeface="+mn-cs"/>
                        </a:rPr>
                        <a:t>:</a:t>
                      </a:r>
                      <a:endParaRPr lang="en-US" altLang="zh-TW" sz="1200" b="0" i="0" u="none" strike="noStrike" baseline="0" dirty="0" smtClean="0">
                        <a:solidFill>
                          <a:srgbClr val="FF0000"/>
                        </a:solidFill>
                        <a:effectLst/>
                        <a:latin typeface="AR CENA" pitchFamily="2" charset="0"/>
                        <a:ea typeface="標楷體" pitchFamily="65" charset="-120"/>
                      </a:endParaRPr>
                    </a:p>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0" i="0" u="none" strike="noStrike" baseline="0" dirty="0" smtClean="0">
                          <a:solidFill>
                            <a:schemeClr val="tx1"/>
                          </a:solidFill>
                          <a:effectLst/>
                          <a:latin typeface="AR CENA" pitchFamily="2" charset="0"/>
                          <a:ea typeface="標楷體" pitchFamily="65" charset="-120"/>
                        </a:rPr>
                        <a:t>離開飯店前往</a:t>
                      </a:r>
                      <a:r>
                        <a:rPr lang="zh-TW" altLang="en-US" sz="1200" b="0" i="0" u="none" strike="noStrike" baseline="0" dirty="0" smtClean="0">
                          <a:solidFill>
                            <a:srgbClr val="0070C0"/>
                          </a:solidFill>
                          <a:effectLst/>
                          <a:latin typeface="AR CENA" pitchFamily="2" charset="0"/>
                          <a:ea typeface="標楷體" pitchFamily="65" charset="-120"/>
                        </a:rPr>
                        <a:t>峇里島美術館</a:t>
                      </a:r>
                      <a:r>
                        <a:rPr lang="zh-TW" altLang="en-US" sz="1200" b="0" i="0" u="none" strike="noStrike" baseline="0" dirty="0" smtClean="0">
                          <a:solidFill>
                            <a:schemeClr val="tx1"/>
                          </a:solidFill>
                          <a:effectLst/>
                          <a:latin typeface="AR CENA" pitchFamily="2" charset="0"/>
                          <a:ea typeface="標楷體" pitchFamily="65" charset="-120"/>
                        </a:rPr>
                        <a:t>，在這裡你可以學習峇里文化及欣賞傳統舞蹈；接下來前往</a:t>
                      </a:r>
                      <a:r>
                        <a:rPr lang="zh-TW" altLang="en-US" sz="1200" b="0" i="0" u="none" strike="noStrike" baseline="0" smtClean="0">
                          <a:solidFill>
                            <a:srgbClr val="0070C0"/>
                          </a:solidFill>
                          <a:effectLst/>
                          <a:latin typeface="AR CENA" pitchFamily="2" charset="0"/>
                          <a:ea typeface="標楷體" pitchFamily="65" charset="-120"/>
                        </a:rPr>
                        <a:t>克隆宮</a:t>
                      </a:r>
                      <a:r>
                        <a:rPr lang="zh-TW" altLang="en-US" sz="1200" b="0" i="0" u="none" strike="noStrike" baseline="0" smtClean="0">
                          <a:solidFill>
                            <a:schemeClr val="tx1"/>
                          </a:solidFill>
                          <a:effectLst/>
                          <a:latin typeface="AR CENA" pitchFamily="2" charset="0"/>
                          <a:ea typeface="標楷體" pitchFamily="65" charset="-120"/>
                        </a:rPr>
                        <a:t>參觀；</a:t>
                      </a:r>
                      <a:r>
                        <a:rPr lang="zh-TW" altLang="en-US" sz="1200" b="0" i="0" u="none" strike="noStrike" baseline="0" dirty="0" smtClean="0">
                          <a:solidFill>
                            <a:schemeClr val="tx1"/>
                          </a:solidFill>
                          <a:effectLst/>
                          <a:latin typeface="AR CENA" pitchFamily="2" charset="0"/>
                          <a:ea typeface="標楷體" pitchFamily="65" charset="-120"/>
                        </a:rPr>
                        <a:t>吃完午餐後帶您到</a:t>
                      </a:r>
                      <a:r>
                        <a:rPr lang="zh-TW" altLang="en-US" sz="1200" b="0" i="0" u="none" strike="noStrike" kern="1200" dirty="0" smtClean="0">
                          <a:solidFill>
                            <a:schemeClr val="tx1"/>
                          </a:solidFill>
                          <a:effectLst/>
                          <a:latin typeface="AR CENA" pitchFamily="2" charset="0"/>
                          <a:ea typeface="標楷體" pitchFamily="65" charset="-120"/>
                          <a:cs typeface="+mn-cs"/>
                        </a:rPr>
                        <a:t>峇里島上最神聖、最壯觀、最大、最重要的寺廟</a:t>
                      </a:r>
                      <a:r>
                        <a:rPr lang="en-US" altLang="zh-TW" sz="1200" b="0" i="0" u="none" strike="noStrike" kern="1200" dirty="0" smtClean="0">
                          <a:solidFill>
                            <a:schemeClr val="tx1"/>
                          </a:solidFill>
                          <a:effectLst/>
                          <a:latin typeface="AR CENA" pitchFamily="2" charset="0"/>
                          <a:ea typeface="標楷體" pitchFamily="65" charset="-120"/>
                          <a:cs typeface="+mn-cs"/>
                        </a:rPr>
                        <a:t>-</a:t>
                      </a:r>
                      <a:r>
                        <a:rPr lang="zh-TW" altLang="en-US" sz="1200" b="0" i="0" u="none" strike="noStrike" kern="1200" dirty="0" smtClean="0">
                          <a:solidFill>
                            <a:srgbClr val="0070C0"/>
                          </a:solidFill>
                          <a:effectLst/>
                          <a:latin typeface="AR CENA" pitchFamily="2" charset="0"/>
                          <a:ea typeface="標楷體" pitchFamily="65" charset="-120"/>
                          <a:cs typeface="+mn-cs"/>
                        </a:rPr>
                        <a:t>百沙基母廟</a:t>
                      </a:r>
                      <a:r>
                        <a:rPr lang="zh-TW" altLang="en-US" sz="1200" b="0" i="0" u="none" strike="noStrike" kern="1200" dirty="0" smtClean="0">
                          <a:solidFill>
                            <a:schemeClr val="tx1">
                              <a:lumMod val="95000"/>
                              <a:lumOff val="5000"/>
                            </a:schemeClr>
                          </a:solidFill>
                          <a:effectLst/>
                          <a:latin typeface="AR CENA" pitchFamily="2" charset="0"/>
                          <a:ea typeface="標楷體" pitchFamily="65" charset="-120"/>
                          <a:cs typeface="+mn-cs"/>
                        </a:rPr>
                        <a:t>，晚點至</a:t>
                      </a:r>
                      <a:r>
                        <a:rPr lang="en-US" altLang="zh-TW" sz="1200" b="0" i="0" u="none" strike="noStrike" kern="1200" dirty="0" smtClean="0">
                          <a:solidFill>
                            <a:schemeClr val="tx1">
                              <a:lumMod val="95000"/>
                              <a:lumOff val="5000"/>
                            </a:schemeClr>
                          </a:solidFill>
                          <a:effectLst/>
                          <a:latin typeface="AR CENA" pitchFamily="2" charset="0"/>
                          <a:ea typeface="標楷體" pitchFamily="65" charset="-120"/>
                          <a:cs typeface="+mn-cs"/>
                        </a:rPr>
                        <a:t>Ole </a:t>
                      </a:r>
                      <a:r>
                        <a:rPr lang="en-US" altLang="zh-TW" sz="1200" b="0" i="0" u="none" strike="noStrike" kern="1200" dirty="0" err="1" smtClean="0">
                          <a:solidFill>
                            <a:schemeClr val="tx1">
                              <a:lumMod val="95000"/>
                              <a:lumOff val="5000"/>
                            </a:schemeClr>
                          </a:solidFill>
                          <a:effectLst/>
                          <a:latin typeface="AR CENA" pitchFamily="2" charset="0"/>
                          <a:ea typeface="標楷體" pitchFamily="65" charset="-120"/>
                          <a:cs typeface="+mn-cs"/>
                        </a:rPr>
                        <a:t>Ole</a:t>
                      </a:r>
                      <a:r>
                        <a:rPr lang="en-US" altLang="zh-TW" sz="1200" b="0" i="0" u="none" strike="noStrike" kern="1200" dirty="0" smtClean="0">
                          <a:solidFill>
                            <a:schemeClr val="tx1">
                              <a:lumMod val="95000"/>
                              <a:lumOff val="5000"/>
                            </a:schemeClr>
                          </a:solidFill>
                          <a:effectLst/>
                          <a:latin typeface="AR CENA" pitchFamily="2" charset="0"/>
                          <a:ea typeface="標楷體" pitchFamily="65" charset="-120"/>
                          <a:cs typeface="+mn-cs"/>
                        </a:rPr>
                        <a:t> Market</a:t>
                      </a:r>
                      <a:r>
                        <a:rPr lang="zh-TW" altLang="en-US" sz="1200" b="0" i="0" u="none" strike="noStrike" kern="1200" dirty="0" smtClean="0">
                          <a:solidFill>
                            <a:schemeClr val="tx1">
                              <a:lumMod val="95000"/>
                              <a:lumOff val="5000"/>
                            </a:schemeClr>
                          </a:solidFill>
                          <a:effectLst/>
                          <a:latin typeface="AR CENA" pitchFamily="2" charset="0"/>
                          <a:ea typeface="標楷體" pitchFamily="65" charset="-120"/>
                          <a:cs typeface="+mn-cs"/>
                        </a:rPr>
                        <a:t>體驗峇里市集。吃完晚餐後會</a:t>
                      </a:r>
                      <a:r>
                        <a:rPr lang="zh-TW" altLang="en-US" sz="1200" b="0" i="0" u="none" strike="noStrike" dirty="0" smtClean="0">
                          <a:solidFill>
                            <a:srgbClr val="000000"/>
                          </a:solidFill>
                          <a:effectLst/>
                          <a:latin typeface="AR CENA" pitchFamily="2" charset="0"/>
                          <a:ea typeface="標楷體" pitchFamily="65" charset="-120"/>
                          <a:cs typeface="Times New Roman" pitchFamily="18" charset="0"/>
                        </a:rPr>
                        <a:t>進行往後幾天海龜志工保育說明。</a:t>
                      </a:r>
                      <a:endParaRPr lang="en-US" altLang="zh-TW" sz="1200" b="0" i="0" u="none" strike="noStrike" dirty="0" smtClean="0">
                        <a:solidFill>
                          <a:srgbClr val="000000"/>
                        </a:solidFill>
                        <a:effectLst/>
                        <a:latin typeface="AR CENA" pitchFamily="2" charset="0"/>
                        <a:ea typeface="標楷體" pitchFamily="65" charset="-120"/>
                        <a:cs typeface="Times New Roman" pitchFamily="18" charset="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zh-TW" altLang="en-US"/>
                    </a:p>
                  </a:txBody>
                  <a:tcPr/>
                </a:tc>
              </a:tr>
              <a:tr h="903657">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u="none" strike="noStrike" dirty="0" smtClean="0">
                          <a:effectLst/>
                          <a:latin typeface="AR CENA" pitchFamily="2" charset="0"/>
                          <a:ea typeface="標楷體" pitchFamily="65" charset="-120"/>
                        </a:rPr>
                        <a:t>Day 3</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effectLst/>
                          <a:latin typeface="AR CENA" pitchFamily="2" charset="0"/>
                          <a:ea typeface="標楷體" pitchFamily="65" charset="-120"/>
                        </a:rPr>
                        <a:t>7/8</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dirty="0" smtClean="0">
                          <a:solidFill>
                            <a:srgbClr val="FF0000"/>
                          </a:solidFill>
                          <a:effectLst/>
                          <a:latin typeface="AR CENA" pitchFamily="2" charset="0"/>
                          <a:ea typeface="標楷體" pitchFamily="65" charset="-120"/>
                          <a:cs typeface="+mn-cs"/>
                        </a:rPr>
                        <a:t>Prepare for volunteer program and Presentation about turtle </a:t>
                      </a:r>
                      <a:r>
                        <a:rPr lang="en-US" altLang="zh-TW" sz="1200" b="0" i="0" u="none" strike="noStrike" kern="1200" baseline="0" dirty="0" smtClean="0">
                          <a:solidFill>
                            <a:srgbClr val="FF0000"/>
                          </a:solidFill>
                          <a:effectLst/>
                          <a:latin typeface="AR CENA" pitchFamily="2" charset="0"/>
                          <a:ea typeface="標楷體" pitchFamily="65" charset="-120"/>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dirty="0" smtClean="0">
                          <a:solidFill>
                            <a:srgbClr val="000000"/>
                          </a:solidFill>
                          <a:effectLst/>
                          <a:latin typeface="AR CENA" pitchFamily="2" charset="0"/>
                          <a:ea typeface="標楷體" pitchFamily="65" charset="-120"/>
                          <a:cs typeface="+mn-cs"/>
                        </a:rPr>
                        <a:t>上午</a:t>
                      </a:r>
                      <a:r>
                        <a:rPr lang="en-US" altLang="en-US" sz="1200" b="0" i="0" u="none" strike="noStrike" kern="1200" dirty="0" smtClean="0">
                          <a:solidFill>
                            <a:srgbClr val="000000"/>
                          </a:solidFill>
                          <a:effectLst/>
                          <a:latin typeface="AR CENA" pitchFamily="2" charset="0"/>
                          <a:ea typeface="標楷體" pitchFamily="65" charset="-120"/>
                          <a:cs typeface="+mn-cs"/>
                        </a:rPr>
                        <a:t>:</a:t>
                      </a:r>
                      <a:r>
                        <a:rPr lang="zh-TW" altLang="en-US" sz="1200" b="0" i="0" u="none" strike="noStrike" dirty="0" smtClean="0">
                          <a:solidFill>
                            <a:srgbClr val="000000"/>
                          </a:solidFill>
                          <a:effectLst/>
                          <a:latin typeface="AR CENA" pitchFamily="2" charset="0"/>
                          <a:ea typeface="標楷體" pitchFamily="65" charset="-120"/>
                          <a:cs typeface="Times New Roman" pitchFamily="18" charset="0"/>
                        </a:rPr>
                        <a:t>介紹海龜生態保育，讓自己在往後志工期間對海龜有更深的印象</a:t>
                      </a:r>
                      <a:endParaRPr lang="en-US" altLang="zh-TW" sz="1200" b="0" i="0" u="none" strike="noStrike" dirty="0" smtClean="0">
                        <a:solidFill>
                          <a:srgbClr val="000000"/>
                        </a:solidFill>
                        <a:effectLst/>
                        <a:latin typeface="AR CENA" pitchFamily="2" charset="0"/>
                        <a:ea typeface="標楷體" pitchFamily="65" charset="-120"/>
                        <a:cs typeface="Times New Roman" pitchFamily="18" charset="0"/>
                      </a:endParaRPr>
                    </a:p>
                    <a:p>
                      <a:pPr marL="0" algn="l" defTabSz="914400" rtl="0" eaLnBrk="1" latinLnBrk="0" hangingPunct="1"/>
                      <a:r>
                        <a:rPr lang="zh-TW" altLang="en-US" sz="1200" b="0" i="0" u="none" strike="noStrike" kern="1200" dirty="0" smtClean="0">
                          <a:solidFill>
                            <a:schemeClr val="tx1">
                              <a:lumMod val="95000"/>
                              <a:lumOff val="5000"/>
                            </a:schemeClr>
                          </a:solidFill>
                          <a:effectLst/>
                          <a:latin typeface="AR CENA" pitchFamily="2" charset="0"/>
                          <a:ea typeface="標楷體" pitchFamily="65" charset="-120"/>
                          <a:cs typeface="+mn-cs"/>
                        </a:rPr>
                        <a:t>下午</a:t>
                      </a:r>
                      <a:r>
                        <a:rPr lang="en-US" altLang="zh-TW" sz="1200" b="0" i="0" u="none" strike="noStrike" kern="1200" dirty="0" smtClean="0">
                          <a:solidFill>
                            <a:schemeClr val="tx1">
                              <a:lumMod val="95000"/>
                              <a:lumOff val="5000"/>
                            </a:schemeClr>
                          </a:solidFill>
                          <a:effectLst/>
                          <a:latin typeface="AR CENA" pitchFamily="2" charset="0"/>
                          <a:ea typeface="標楷體" pitchFamily="65" charset="-120"/>
                          <a:cs typeface="+mn-cs"/>
                        </a:rPr>
                        <a:t>:</a:t>
                      </a:r>
                      <a:r>
                        <a:rPr lang="zh-TW" altLang="en-US" sz="1200" b="0" i="0" u="none" strike="noStrike" kern="1200" dirty="0" smtClean="0">
                          <a:solidFill>
                            <a:schemeClr val="tx1">
                              <a:lumMod val="95000"/>
                              <a:lumOff val="5000"/>
                            </a:schemeClr>
                          </a:solidFill>
                          <a:effectLst/>
                          <a:latin typeface="AR CENA" pitchFamily="2" charset="0"/>
                          <a:ea typeface="標楷體" pitchFamily="65" charset="-120"/>
                          <a:cs typeface="+mn-cs"/>
                        </a:rPr>
                        <a:t>預備至社區小學服務的課程及活動；</a:t>
                      </a:r>
                      <a:r>
                        <a:rPr lang="zh-TW" altLang="en-US" sz="1200" b="0" i="0" u="none" strike="noStrike" dirty="0" smtClean="0">
                          <a:solidFill>
                            <a:srgbClr val="000000"/>
                          </a:solidFill>
                          <a:effectLst/>
                          <a:latin typeface="AR CENA" pitchFamily="2" charset="0"/>
                          <a:ea typeface="標楷體" pitchFamily="65" charset="-120"/>
                        </a:rPr>
                        <a:t>晚點前往這幾天要志工服務的社區小學及海</a:t>
                      </a:r>
                      <a:r>
                        <a:rPr lang="zh-TW" altLang="en-US" sz="1200" b="0" i="0" u="none" strike="noStrike" dirty="0" smtClean="0">
                          <a:solidFill>
                            <a:srgbClr val="000000"/>
                          </a:solidFill>
                          <a:effectLst/>
                          <a:latin typeface="AR CENA" pitchFamily="2" charset="0"/>
                          <a:ea typeface="標楷體" pitchFamily="65" charset="-120"/>
                          <a:cs typeface="Times New Roman" pitchFamily="18" charset="0"/>
                        </a:rPr>
                        <a:t>龜保育中心並到</a:t>
                      </a:r>
                      <a:r>
                        <a:rPr lang="en-US" altLang="zh-TW" sz="1200" b="0" i="0" u="none" strike="noStrike" dirty="0" err="1" smtClean="0">
                          <a:solidFill>
                            <a:srgbClr val="000000"/>
                          </a:solidFill>
                          <a:effectLst/>
                          <a:latin typeface="AR CENA" pitchFamily="2" charset="0"/>
                          <a:ea typeface="標楷體" pitchFamily="65" charset="-120"/>
                          <a:cs typeface="Times New Roman" pitchFamily="18" charset="0"/>
                        </a:rPr>
                        <a:t>Kuta</a:t>
                      </a:r>
                      <a:r>
                        <a:rPr lang="zh-TW" altLang="en-US" sz="1200" b="0" i="0" u="none" strike="noStrike" dirty="0" smtClean="0">
                          <a:solidFill>
                            <a:schemeClr val="tx1"/>
                          </a:solidFill>
                          <a:effectLst/>
                          <a:latin typeface="AR CENA" pitchFamily="2" charset="0"/>
                          <a:ea typeface="標楷體" pitchFamily="65" charset="-120"/>
                          <a:cs typeface="Times New Roman" pitchFamily="18" charset="0"/>
                        </a:rPr>
                        <a:t>海灘野放小海龜。</a:t>
                      </a:r>
                      <a:endParaRPr lang="en-US" altLang="zh-TW" sz="1200" b="0" i="0" u="none" strike="noStrike" kern="1200" dirty="0" smtClean="0">
                        <a:solidFill>
                          <a:schemeClr val="tx1">
                            <a:lumMod val="95000"/>
                            <a:lumOff val="5000"/>
                          </a:schemeClr>
                        </a:solidFill>
                        <a:effectLst/>
                        <a:latin typeface="AR CENA" pitchFamily="2" charset="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dirty="0" smtClean="0">
                          <a:solidFill>
                            <a:schemeClr val="tx1">
                              <a:lumMod val="95000"/>
                              <a:lumOff val="5000"/>
                            </a:schemeClr>
                          </a:solidFill>
                          <a:effectLst/>
                          <a:latin typeface="AR CENA" pitchFamily="2" charset="0"/>
                          <a:ea typeface="標楷體" pitchFamily="65" charset="-120"/>
                          <a:cs typeface="+mn-cs"/>
                        </a:rPr>
                        <a:t>晚上</a:t>
                      </a:r>
                      <a:r>
                        <a:rPr lang="en-US" altLang="zh-TW" sz="1200" b="0" i="0" u="none" strike="noStrike" kern="1200" dirty="0" smtClean="0">
                          <a:solidFill>
                            <a:schemeClr val="tx1">
                              <a:lumMod val="95000"/>
                              <a:lumOff val="5000"/>
                            </a:schemeClr>
                          </a:solidFill>
                          <a:effectLst/>
                          <a:latin typeface="AR CENA" pitchFamily="2" charset="0"/>
                          <a:ea typeface="標楷體" pitchFamily="65" charset="-120"/>
                          <a:cs typeface="+mn-cs"/>
                        </a:rPr>
                        <a:t>:</a:t>
                      </a:r>
                      <a:r>
                        <a:rPr lang="zh-TW" altLang="en-US" sz="1200" b="0" i="0" u="none" strike="noStrike" kern="1200" dirty="0" smtClean="0">
                          <a:solidFill>
                            <a:srgbClr val="002060"/>
                          </a:solidFill>
                          <a:effectLst/>
                          <a:latin typeface="AR CENA" pitchFamily="2" charset="0"/>
                          <a:ea typeface="標楷體" pitchFamily="65" charset="-120"/>
                          <a:cs typeface="Times New Roman" pitchFamily="18" charset="0"/>
                        </a:rPr>
                        <a:t>在海龜保育中心人員的帶領下，進行收集海龜蛋、淨灘</a:t>
                      </a:r>
                      <a:r>
                        <a:rPr lang="en-US" altLang="zh-TW" sz="1200" b="0" i="0" u="none" strike="noStrike" kern="1200" dirty="0" smtClean="0">
                          <a:solidFill>
                            <a:srgbClr val="002060"/>
                          </a:solidFill>
                          <a:effectLst/>
                          <a:latin typeface="AR CENA" pitchFamily="2" charset="0"/>
                          <a:ea typeface="標楷體" pitchFamily="65" charset="-120"/>
                          <a:cs typeface="Times New Roman" pitchFamily="18" charset="0"/>
                        </a:rPr>
                        <a:t>…</a:t>
                      </a:r>
                      <a:r>
                        <a:rPr lang="zh-TW" altLang="en-US" sz="1200" b="0" i="0" u="none" strike="noStrike" kern="1200" dirty="0" smtClean="0">
                          <a:solidFill>
                            <a:srgbClr val="002060"/>
                          </a:solidFill>
                          <a:effectLst/>
                          <a:latin typeface="AR CENA" pitchFamily="2" charset="0"/>
                          <a:ea typeface="標楷體" pitchFamily="65" charset="-120"/>
                          <a:cs typeface="Times New Roman" pitchFamily="18" charset="0"/>
                        </a:rPr>
                        <a:t>等保育相關活動</a:t>
                      </a:r>
                      <a:endParaRPr lang="zh-TW" altLang="en-US" sz="1200" b="0" i="0" u="none" strike="noStrike" kern="1200" dirty="0" smtClean="0">
                        <a:solidFill>
                          <a:schemeClr val="tx1"/>
                        </a:solidFill>
                        <a:effectLst/>
                        <a:latin typeface="AR CENA" pitchFamily="2" charset="0"/>
                        <a:ea typeface="標楷體" pitchFamily="65" charset="-120"/>
                        <a:cs typeface="+mn-cs"/>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vMerge="1">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zh-TW" sz="1300" b="0" i="0" u="none" strike="noStrike" dirty="0">
                        <a:solidFill>
                          <a:srgbClr val="000000"/>
                        </a:solidFill>
                        <a:effectLst/>
                        <a:latin typeface="AR CENA" pitchFamily="2" charset="0"/>
                        <a:ea typeface="標楷體" pitchFamily="65" charset="-120"/>
                      </a:endParaRPr>
                    </a:p>
                  </a:txBody>
                  <a:tcPr marL="9024" marR="9024" marT="9776" marB="0"/>
                </a:tc>
              </a:tr>
              <a:tr h="65916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u="none" strike="noStrike" dirty="0" smtClean="0">
                          <a:effectLst/>
                          <a:latin typeface="AR CENA" pitchFamily="2" charset="0"/>
                          <a:ea typeface="標楷體" pitchFamily="65" charset="-120"/>
                        </a:rPr>
                        <a:t>Day 4</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effectLst/>
                          <a:latin typeface="AR CENA" pitchFamily="2" charset="0"/>
                          <a:ea typeface="標楷體" pitchFamily="65" charset="-120"/>
                        </a:rPr>
                        <a:t>7/9</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altLang="zh-TW" sz="1200" b="0" i="0" u="none" strike="noStrike" kern="1200" dirty="0" smtClean="0">
                          <a:solidFill>
                            <a:srgbClr val="FF0000"/>
                          </a:solidFill>
                          <a:effectLst/>
                          <a:latin typeface="AR CENA" pitchFamily="2" charset="0"/>
                          <a:ea typeface="標楷體" pitchFamily="65" charset="-120"/>
                          <a:cs typeface="+mn-cs"/>
                        </a:rPr>
                        <a:t>Cultural Tour</a:t>
                      </a:r>
                      <a:r>
                        <a:rPr lang="zh-TW" altLang="en-US" sz="1200" b="0" i="0" u="none" strike="noStrike" kern="1200" dirty="0" smtClean="0">
                          <a:solidFill>
                            <a:srgbClr val="FF0000"/>
                          </a:solidFill>
                          <a:effectLst/>
                          <a:latin typeface="AR CENA" pitchFamily="2" charset="0"/>
                          <a:ea typeface="標楷體" pitchFamily="65" charset="-120"/>
                          <a:cs typeface="+mn-cs"/>
                        </a:rPr>
                        <a:t>    峇里島文化體驗一日遊</a:t>
                      </a:r>
                      <a:r>
                        <a:rPr lang="en-US" altLang="zh-TW" sz="1200" b="0" i="0" u="none" strike="noStrike" kern="1200" dirty="0" smtClean="0">
                          <a:solidFill>
                            <a:srgbClr val="FF0000"/>
                          </a:solidFill>
                          <a:effectLst/>
                          <a:latin typeface="AR CENA" pitchFamily="2" charset="0"/>
                          <a:ea typeface="標楷體" pitchFamily="65" charset="-120"/>
                          <a:cs typeface="+mn-cs"/>
                        </a:rPr>
                        <a:t>:</a:t>
                      </a:r>
                    </a:p>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0" i="0" u="none" strike="noStrike" baseline="0" dirty="0" smtClean="0">
                          <a:solidFill>
                            <a:schemeClr val="tx1"/>
                          </a:solidFill>
                          <a:effectLst/>
                          <a:latin typeface="AR CENA" pitchFamily="2" charset="0"/>
                          <a:ea typeface="標楷體" pitchFamily="65" charset="-120"/>
                        </a:rPr>
                        <a:t>早上前往烏布</a:t>
                      </a:r>
                      <a:r>
                        <a:rPr lang="en-US" altLang="zh-TW" sz="1200" b="0" i="0" u="none" strike="noStrike" baseline="0" dirty="0" smtClean="0">
                          <a:solidFill>
                            <a:schemeClr val="tx1"/>
                          </a:solidFill>
                          <a:effectLst/>
                          <a:latin typeface="AR CENA" pitchFamily="2" charset="0"/>
                          <a:ea typeface="標楷體" pitchFamily="65" charset="-120"/>
                        </a:rPr>
                        <a:t>-</a:t>
                      </a:r>
                      <a:r>
                        <a:rPr lang="zh-TW" altLang="en-US" sz="1200" b="0" i="0" u="none" strike="noStrike" baseline="0" dirty="0" smtClean="0">
                          <a:solidFill>
                            <a:srgbClr val="0070C0"/>
                          </a:solidFill>
                          <a:effectLst/>
                          <a:latin typeface="AR CENA" pitchFamily="2" charset="0"/>
                          <a:ea typeface="標楷體" pitchFamily="65" charset="-120"/>
                        </a:rPr>
                        <a:t>馬斯藝術村</a:t>
                      </a:r>
                      <a:r>
                        <a:rPr lang="zh-TW" altLang="en-US" sz="1200" b="0" i="0" u="none" strike="noStrike" baseline="0" dirty="0" smtClean="0">
                          <a:solidFill>
                            <a:schemeClr val="tx1"/>
                          </a:solidFill>
                          <a:effectLst/>
                          <a:latin typeface="AR CENA" pitchFamily="2" charset="0"/>
                          <a:ea typeface="標楷體" pitchFamily="65" charset="-120"/>
                        </a:rPr>
                        <a:t>，在這裡你可以欣賞到細緻的木雕雕工及具有特色的蠟染和手工織造的製作過程。</a:t>
                      </a:r>
                      <a:endParaRPr lang="en-US" altLang="zh-TW" sz="1200" b="0" i="0" u="none" strike="noStrike" baseline="0" dirty="0" smtClean="0">
                        <a:solidFill>
                          <a:schemeClr val="tx1"/>
                        </a:solidFill>
                        <a:effectLst/>
                        <a:latin typeface="AR CENA" pitchFamily="2" charset="0"/>
                        <a:ea typeface="標楷體" pitchFamily="65" charset="-120"/>
                      </a:endParaRPr>
                    </a:p>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0" i="0" u="none" strike="noStrike" baseline="0" dirty="0" smtClean="0">
                          <a:solidFill>
                            <a:schemeClr val="tx1"/>
                          </a:solidFill>
                          <a:effectLst/>
                          <a:latin typeface="AR CENA" pitchFamily="2" charset="0"/>
                          <a:ea typeface="標楷體" pitchFamily="65" charset="-120"/>
                        </a:rPr>
                        <a:t>下午</a:t>
                      </a:r>
                      <a:r>
                        <a:rPr lang="en-US" altLang="zh-TW" sz="1200" b="0" i="0" u="none" strike="noStrike" baseline="0" dirty="0" smtClean="0">
                          <a:solidFill>
                            <a:schemeClr val="tx1"/>
                          </a:solidFill>
                          <a:effectLst/>
                          <a:latin typeface="AR CENA" pitchFamily="2" charset="0"/>
                          <a:ea typeface="標楷體" pitchFamily="65" charset="-120"/>
                        </a:rPr>
                        <a:t>:</a:t>
                      </a:r>
                      <a:r>
                        <a:rPr lang="zh-TW" altLang="en-US" sz="1200" b="0" i="0" u="none" strike="noStrike" baseline="0" dirty="0" smtClean="0">
                          <a:solidFill>
                            <a:schemeClr val="tx1"/>
                          </a:solidFill>
                          <a:effectLst/>
                          <a:latin typeface="AR CENA" pitchFamily="2" charset="0"/>
                          <a:ea typeface="標楷體" pitchFamily="65" charset="-120"/>
                        </a:rPr>
                        <a:t>前往猴子天堂</a:t>
                      </a:r>
                      <a:r>
                        <a:rPr lang="en-US" altLang="zh-TW" sz="1200" b="0" i="0" u="none" strike="noStrike" baseline="0" dirty="0" smtClean="0">
                          <a:solidFill>
                            <a:schemeClr val="tx1"/>
                          </a:solidFill>
                          <a:effectLst/>
                          <a:latin typeface="AR CENA" pitchFamily="2" charset="0"/>
                          <a:ea typeface="標楷體" pitchFamily="65" charset="-120"/>
                        </a:rPr>
                        <a:t>-</a:t>
                      </a:r>
                      <a:r>
                        <a:rPr lang="zh-TW" altLang="en-US" sz="1200" b="0" i="0" u="none" strike="noStrike" baseline="0" dirty="0" smtClean="0">
                          <a:solidFill>
                            <a:srgbClr val="0070C0"/>
                          </a:solidFill>
                          <a:effectLst/>
                          <a:latin typeface="AR CENA" pitchFamily="2" charset="0"/>
                          <a:ea typeface="標楷體" pitchFamily="65" charset="-120"/>
                        </a:rPr>
                        <a:t>猴園</a:t>
                      </a:r>
                      <a:r>
                        <a:rPr lang="zh-TW" altLang="en-US" sz="1200" b="0" i="0" u="none" strike="noStrike" baseline="0" dirty="0" smtClean="0">
                          <a:solidFill>
                            <a:schemeClr val="tx1">
                              <a:lumMod val="95000"/>
                              <a:lumOff val="5000"/>
                            </a:schemeClr>
                          </a:solidFill>
                          <a:effectLst/>
                          <a:latin typeface="AR CENA" pitchFamily="2" charset="0"/>
                          <a:ea typeface="標楷體" pitchFamily="65" charset="-120"/>
                        </a:rPr>
                        <a:t>及參觀皇宮</a:t>
                      </a:r>
                      <a:r>
                        <a:rPr lang="zh-TW" altLang="en-US" sz="1200" b="0" i="0" u="none" strike="noStrike" baseline="0" dirty="0" smtClean="0">
                          <a:solidFill>
                            <a:schemeClr val="tx1"/>
                          </a:solidFill>
                          <a:effectLst/>
                          <a:latin typeface="AR CENA" pitchFamily="2" charset="0"/>
                          <a:ea typeface="標楷體" pitchFamily="65" charset="-120"/>
                        </a:rPr>
                        <a:t>、峇里島著名景點</a:t>
                      </a:r>
                      <a:r>
                        <a:rPr lang="en-US" altLang="zh-TW" sz="1200" b="0" i="0" u="none" strike="noStrike" baseline="0" dirty="0" smtClean="0">
                          <a:solidFill>
                            <a:schemeClr val="tx1"/>
                          </a:solidFill>
                          <a:effectLst/>
                          <a:latin typeface="AR CENA" pitchFamily="2" charset="0"/>
                          <a:ea typeface="標楷體" pitchFamily="65" charset="-120"/>
                        </a:rPr>
                        <a:t>-</a:t>
                      </a:r>
                      <a:r>
                        <a:rPr lang="zh-TW" altLang="en-US" sz="1200" b="0" i="0" u="none" strike="noStrike" baseline="0" dirty="0" smtClean="0">
                          <a:solidFill>
                            <a:srgbClr val="0070C0"/>
                          </a:solidFill>
                          <a:effectLst/>
                          <a:latin typeface="AR CENA" pitchFamily="2" charset="0"/>
                          <a:ea typeface="標楷體" pitchFamily="65" charset="-120"/>
                        </a:rPr>
                        <a:t>烏布市集，</a:t>
                      </a:r>
                      <a:r>
                        <a:rPr lang="zh-TW" altLang="en-US" sz="1200" b="0" i="0" u="none" strike="noStrike" baseline="0" dirty="0" smtClean="0">
                          <a:solidFill>
                            <a:schemeClr val="tx1"/>
                          </a:solidFill>
                          <a:effectLst/>
                          <a:latin typeface="AR CENA" pitchFamily="2" charset="0"/>
                          <a:ea typeface="標楷體" pitchFamily="65" charset="-120"/>
                        </a:rPr>
                        <a:t>這裡從傳統織物、竹籃、布類商品、畫、手工藝品</a:t>
                      </a:r>
                      <a:r>
                        <a:rPr lang="en-US" altLang="zh-TW" sz="1200" b="0" i="0" u="none" strike="noStrike" baseline="0" dirty="0" smtClean="0">
                          <a:solidFill>
                            <a:schemeClr val="tx1"/>
                          </a:solidFill>
                          <a:effectLst/>
                          <a:latin typeface="AR CENA" pitchFamily="2" charset="0"/>
                          <a:ea typeface="標楷體" pitchFamily="65" charset="-120"/>
                        </a:rPr>
                        <a:t>…</a:t>
                      </a:r>
                      <a:r>
                        <a:rPr lang="zh-TW" altLang="en-US" sz="1200" b="0" i="0" u="none" strike="noStrike" baseline="0" dirty="0" smtClean="0">
                          <a:solidFill>
                            <a:schemeClr val="tx1"/>
                          </a:solidFill>
                          <a:effectLst/>
                          <a:latin typeface="AR CENA" pitchFamily="2" charset="0"/>
                          <a:ea typeface="標楷體" pitchFamily="65" charset="-120"/>
                        </a:rPr>
                        <a:t>等，應有盡有</a:t>
                      </a:r>
                      <a:endParaRPr lang="zh-TW" altLang="en-US" sz="1200" b="0" i="0" u="none" strike="noStrike" kern="1200" dirty="0" smtClean="0">
                        <a:solidFill>
                          <a:schemeClr val="tx1">
                            <a:lumMod val="95000"/>
                            <a:lumOff val="5000"/>
                          </a:schemeClr>
                        </a:solidFill>
                        <a:effectLst/>
                        <a:latin typeface="AR CENA" pitchFamily="2" charset="0"/>
                        <a:ea typeface="標楷體" pitchFamily="65" charset="-120"/>
                        <a:cs typeface="+mn-cs"/>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zh-TW" altLang="en-US"/>
                    </a:p>
                  </a:txBody>
                  <a:tcPr/>
                </a:tc>
              </a:tr>
              <a:tr h="60786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effectLst/>
                          <a:latin typeface="AR CENA" pitchFamily="2" charset="0"/>
                          <a:ea typeface="標楷體" pitchFamily="65" charset="-120"/>
                        </a:rPr>
                        <a:t>Day 5-Day8</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effectLst/>
                          <a:latin typeface="AR CENA" pitchFamily="2" charset="0"/>
                          <a:ea typeface="標楷體" pitchFamily="65" charset="-120"/>
                        </a:rPr>
                        <a:t>7/10-</a:t>
                      </a:r>
                    </a:p>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effectLst/>
                          <a:latin typeface="AR CENA" pitchFamily="2" charset="0"/>
                          <a:ea typeface="標楷體" pitchFamily="65" charset="-120"/>
                        </a:rPr>
                        <a:t>7/13</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r>
                        <a:rPr lang="en-US" altLang="zh-TW" sz="1200" b="0" i="0" u="none" strike="noStrike" kern="1200" dirty="0" smtClean="0">
                          <a:solidFill>
                            <a:srgbClr val="FF0000"/>
                          </a:solidFill>
                          <a:effectLst/>
                          <a:latin typeface="AR CENA" pitchFamily="2" charset="0"/>
                          <a:ea typeface="標楷體" pitchFamily="65" charset="-120"/>
                          <a:cs typeface="+mn-cs"/>
                        </a:rPr>
                        <a:t>Start working with disadvantage</a:t>
                      </a:r>
                      <a:r>
                        <a:rPr lang="en-US" altLang="zh-TW" sz="1200" b="0" i="0" u="none" strike="noStrike" kern="1200" baseline="0" dirty="0" smtClean="0">
                          <a:solidFill>
                            <a:srgbClr val="FF0000"/>
                          </a:solidFill>
                          <a:effectLst/>
                          <a:latin typeface="AR CENA" pitchFamily="2" charset="0"/>
                          <a:ea typeface="標楷體" pitchFamily="65" charset="-120"/>
                          <a:cs typeface="+mn-cs"/>
                        </a:rPr>
                        <a:t> children and turtle conservation site</a:t>
                      </a:r>
                      <a:endParaRPr lang="en-US" altLang="zh-TW" sz="1200" b="0" i="0" u="none" strike="noStrike" kern="1200" dirty="0" smtClean="0">
                        <a:solidFill>
                          <a:srgbClr val="FF0000"/>
                        </a:solidFill>
                        <a:effectLst/>
                        <a:latin typeface="AR CENA" pitchFamily="2" charset="0"/>
                        <a:ea typeface="標楷體" pitchFamily="65" charset="-120"/>
                        <a:cs typeface="+mn-cs"/>
                      </a:endParaRPr>
                    </a:p>
                    <a:p>
                      <a:pPr marL="0" algn="l" defTabSz="914400" rtl="0" eaLnBrk="1" latinLnBrk="0" hangingPunct="1"/>
                      <a:r>
                        <a:rPr lang="zh-TW" altLang="en-US" sz="1200" b="0" i="0" u="none" strike="noStrike" kern="1200" dirty="0" smtClean="0">
                          <a:solidFill>
                            <a:srgbClr val="00B050"/>
                          </a:solidFill>
                          <a:effectLst/>
                          <a:latin typeface="AR CENA" pitchFamily="2" charset="0"/>
                          <a:ea typeface="標楷體" pitchFamily="65" charset="-120"/>
                          <a:cs typeface="+mn-cs"/>
                        </a:rPr>
                        <a:t>上午與當地社區小學一起進行手工藝創作，並由學生進行英</a:t>
                      </a:r>
                      <a:r>
                        <a:rPr lang="en-US" altLang="zh-TW" sz="1200" b="0" i="0" u="none" strike="noStrike" kern="1200" dirty="0" smtClean="0">
                          <a:solidFill>
                            <a:srgbClr val="00B050"/>
                          </a:solidFill>
                          <a:effectLst/>
                          <a:latin typeface="AR CENA" pitchFamily="2" charset="0"/>
                          <a:ea typeface="標楷體" pitchFamily="65" charset="-120"/>
                          <a:cs typeface="+mn-cs"/>
                        </a:rPr>
                        <a:t>/</a:t>
                      </a:r>
                      <a:r>
                        <a:rPr lang="zh-TW" altLang="en-US" sz="1200" b="0" i="0" u="none" strike="noStrike" kern="1200" dirty="0" smtClean="0">
                          <a:solidFill>
                            <a:srgbClr val="00B050"/>
                          </a:solidFill>
                          <a:effectLst/>
                          <a:latin typeface="AR CENA" pitchFamily="2" charset="0"/>
                          <a:ea typeface="標楷體" pitchFamily="65" charset="-120"/>
                          <a:cs typeface="+mn-cs"/>
                        </a:rPr>
                        <a:t>中文教學課程服務並帶領團康活動，另安排淨灘活動及保育宣導文宣製作、自由活動時間</a:t>
                      </a:r>
                      <a:endParaRPr lang="en-US" altLang="en-US" sz="1200" b="0" i="0" u="none" strike="noStrike" kern="1200" dirty="0" smtClean="0">
                        <a:solidFill>
                          <a:srgbClr val="00B050"/>
                        </a:solidFill>
                        <a:effectLst/>
                        <a:latin typeface="AR CENA" pitchFamily="2" charset="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dirty="0" smtClean="0">
                          <a:solidFill>
                            <a:srgbClr val="000000"/>
                          </a:solidFill>
                          <a:effectLst/>
                          <a:latin typeface="AR CENA" pitchFamily="2" charset="0"/>
                          <a:ea typeface="標楷體" pitchFamily="65" charset="-120"/>
                          <a:cs typeface="+mn-cs"/>
                        </a:rPr>
                        <a:t>晚上</a:t>
                      </a:r>
                      <a:r>
                        <a:rPr lang="en-US" altLang="en-US" sz="1200" b="0" i="0" u="none" strike="noStrike" kern="1200" dirty="0" smtClean="0">
                          <a:solidFill>
                            <a:srgbClr val="000000"/>
                          </a:solidFill>
                          <a:effectLst/>
                          <a:latin typeface="AR CENA" pitchFamily="2" charset="0"/>
                          <a:ea typeface="標楷體" pitchFamily="65" charset="-120"/>
                          <a:cs typeface="+mn-cs"/>
                        </a:rPr>
                        <a:t>:</a:t>
                      </a:r>
                      <a:r>
                        <a:rPr lang="zh-TW" altLang="en-US" sz="1200" b="0" i="0" u="none" strike="noStrike" kern="1200" dirty="0" smtClean="0">
                          <a:solidFill>
                            <a:srgbClr val="002060"/>
                          </a:solidFill>
                          <a:effectLst/>
                          <a:latin typeface="AR CENA" pitchFamily="2" charset="0"/>
                          <a:ea typeface="標楷體" pitchFamily="65" charset="-120"/>
                          <a:cs typeface="Times New Roman" pitchFamily="18" charset="0"/>
                        </a:rPr>
                        <a:t>在海龜保育中心人員的帶領下，進行收集海龜蛋、淨灘、小海龜野放</a:t>
                      </a:r>
                      <a:r>
                        <a:rPr lang="en-US" altLang="zh-TW" sz="1200" b="0" i="0" u="none" strike="noStrike" kern="1200" dirty="0" smtClean="0">
                          <a:solidFill>
                            <a:srgbClr val="002060"/>
                          </a:solidFill>
                          <a:effectLst/>
                          <a:latin typeface="AR CENA" pitchFamily="2" charset="0"/>
                          <a:ea typeface="標楷體" pitchFamily="65" charset="-120"/>
                          <a:cs typeface="Times New Roman" pitchFamily="18" charset="0"/>
                        </a:rPr>
                        <a:t>…</a:t>
                      </a:r>
                      <a:r>
                        <a:rPr lang="zh-TW" altLang="en-US" sz="1200" b="0" i="0" u="none" strike="noStrike" kern="1200" dirty="0" smtClean="0">
                          <a:solidFill>
                            <a:srgbClr val="002060"/>
                          </a:solidFill>
                          <a:effectLst/>
                          <a:latin typeface="AR CENA" pitchFamily="2" charset="0"/>
                          <a:ea typeface="標楷體" pitchFamily="65" charset="-120"/>
                          <a:cs typeface="Times New Roman" pitchFamily="18" charset="0"/>
                        </a:rPr>
                        <a:t>等海龜保育相關活動</a:t>
                      </a:r>
                      <a:endParaRPr lang="zh-TW" altLang="en-US" sz="1200" b="0" i="0" u="none" strike="noStrike" kern="1200" dirty="0" smtClean="0">
                        <a:solidFill>
                          <a:srgbClr val="00B050"/>
                        </a:solidFill>
                        <a:effectLst/>
                        <a:latin typeface="AR CENA" pitchFamily="2" charset="0"/>
                        <a:ea typeface="標楷體" pitchFamily="65" charset="-120"/>
                        <a:cs typeface="+mn-cs"/>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r>
              <a:tr h="426533">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effectLst/>
                          <a:latin typeface="AR CENA" pitchFamily="2" charset="0"/>
                          <a:ea typeface="標楷體" pitchFamily="65" charset="-120"/>
                        </a:rPr>
                        <a:t>Day9</a:t>
                      </a:r>
                      <a:endParaRPr lang="en-US" altLang="zh-TW" sz="1200" b="0" u="none" strike="noStrike" dirty="0" smtClean="0">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u="none" strike="noStrike" dirty="0" smtClean="0">
                          <a:effectLst/>
                          <a:latin typeface="AR CENA" pitchFamily="2" charset="0"/>
                          <a:ea typeface="標楷體" pitchFamily="65" charset="-120"/>
                        </a:rPr>
                        <a:t>7/14</a:t>
                      </a: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0" i="0" u="none" strike="noStrike" kern="1200" dirty="0" smtClean="0">
                          <a:solidFill>
                            <a:srgbClr val="FF0000"/>
                          </a:solidFill>
                          <a:effectLst/>
                          <a:latin typeface="AR CENA" pitchFamily="2" charset="0"/>
                          <a:ea typeface="標楷體" pitchFamily="65" charset="-120"/>
                          <a:cs typeface="+mn-cs"/>
                        </a:rPr>
                        <a:t>當地文化體驗一日遊</a:t>
                      </a:r>
                      <a:r>
                        <a:rPr lang="en-US" altLang="en-US" sz="1200" b="0" i="0" u="none" strike="noStrike" kern="1200" dirty="0" smtClean="0">
                          <a:solidFill>
                            <a:srgbClr val="FF0000"/>
                          </a:solidFill>
                          <a:effectLst/>
                          <a:latin typeface="AR CENA" pitchFamily="2" charset="0"/>
                          <a:ea typeface="標楷體" pitchFamily="65" charset="-120"/>
                          <a:cs typeface="+mn-cs"/>
                        </a:rPr>
                        <a:t>:</a:t>
                      </a:r>
                      <a:endParaRPr lang="zh-TW" altLang="en-US" sz="1200" b="0" i="0" u="none" strike="noStrike" kern="1200" dirty="0" smtClean="0">
                        <a:solidFill>
                          <a:srgbClr val="FF0000"/>
                        </a:solidFill>
                        <a:effectLst/>
                        <a:latin typeface="AR CENA" pitchFamily="2" charset="0"/>
                        <a:ea typeface="標楷體" pitchFamily="65" charset="-120"/>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0" i="0" u="none" strike="noStrike" kern="1200" dirty="0" smtClean="0">
                          <a:solidFill>
                            <a:srgbClr val="0070C0"/>
                          </a:solidFill>
                          <a:effectLst/>
                          <a:latin typeface="AR CENA" pitchFamily="2" charset="0"/>
                          <a:ea typeface="標楷體" pitchFamily="65" charset="-120"/>
                          <a:cs typeface="+mn-cs"/>
                        </a:rPr>
                        <a:t>孟威王廟</a:t>
                      </a:r>
                      <a:r>
                        <a:rPr lang="zh-TW" altLang="en-US" sz="1200" b="0" i="0" u="none" strike="noStrike" kern="1200" dirty="0" smtClean="0">
                          <a:solidFill>
                            <a:srgbClr val="000000"/>
                          </a:solidFill>
                          <a:effectLst/>
                          <a:latin typeface="AR CENA" pitchFamily="2" charset="0"/>
                          <a:ea typeface="標楷體" pitchFamily="65" charset="-120"/>
                          <a:cs typeface="+mn-cs"/>
                        </a:rPr>
                        <a:t>參訪，孟威王廟是昔日孟威王朝的皇室廟宇，用來祭祀當朝皇室的祖先。</a:t>
                      </a:r>
                      <a:r>
                        <a:rPr lang="zh-TW" altLang="en-US" sz="1200" b="0" i="0" u="none" strike="noStrike" kern="1200" dirty="0" smtClean="0">
                          <a:solidFill>
                            <a:srgbClr val="0070C0"/>
                          </a:solidFill>
                          <a:effectLst/>
                          <a:latin typeface="AR CENA" pitchFamily="2" charset="0"/>
                          <a:ea typeface="標楷體" pitchFamily="65" charset="-120"/>
                          <a:cs typeface="+mn-cs"/>
                        </a:rPr>
                        <a:t>草莓園</a:t>
                      </a:r>
                      <a:r>
                        <a:rPr lang="zh-TW" altLang="en-US" sz="1200" b="0" i="0" u="none" strike="noStrike" kern="1200" dirty="0" smtClean="0">
                          <a:solidFill>
                            <a:schemeClr val="tx1"/>
                          </a:solidFill>
                          <a:effectLst/>
                          <a:latin typeface="AR CENA" pitchFamily="2" charset="0"/>
                          <a:ea typeface="標楷體" pitchFamily="65" charset="-120"/>
                          <a:cs typeface="+mn-cs"/>
                        </a:rPr>
                        <a:t>參觀及享用風味午餐</a:t>
                      </a:r>
                      <a:endParaRPr lang="en-US" altLang="en-US" sz="1200" b="0" i="0" u="none" strike="noStrike" kern="1200" dirty="0" smtClean="0">
                        <a:solidFill>
                          <a:srgbClr val="000000"/>
                        </a:solidFill>
                        <a:effectLst/>
                        <a:latin typeface="AR CENA" pitchFamily="2" charset="0"/>
                        <a:ea typeface="標楷體" pitchFamily="65" charset="-120"/>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0" i="0" u="none" strike="noStrike" kern="1200" dirty="0" smtClean="0">
                          <a:solidFill>
                            <a:srgbClr val="0070C0"/>
                          </a:solidFill>
                          <a:effectLst/>
                          <a:latin typeface="AR CENA" pitchFamily="2" charset="0"/>
                          <a:ea typeface="標楷體" pitchFamily="65" charset="-120"/>
                          <a:cs typeface="+mn-cs"/>
                        </a:rPr>
                        <a:t>海神廟</a:t>
                      </a:r>
                      <a:r>
                        <a:rPr lang="zh-TW" altLang="en-US" sz="1200" b="0" i="0" u="none" strike="noStrike" kern="1200" dirty="0" smtClean="0">
                          <a:solidFill>
                            <a:schemeClr val="tx1"/>
                          </a:solidFill>
                          <a:effectLst/>
                          <a:latin typeface="AR CENA" pitchFamily="2" charset="0"/>
                          <a:ea typeface="標楷體" pitchFamily="65" charset="-120"/>
                          <a:cs typeface="+mn-cs"/>
                        </a:rPr>
                        <a:t>，海神廟非常特別的地方是，當海水漲潮時，就像是漂浮在海上的一座孤島，而退潮露出海岸平台之後，才能通行抵達海神廟。</a:t>
                      </a: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zh-TW" altLang="en-US"/>
                    </a:p>
                  </a:txBody>
                  <a:tcPr/>
                </a:tc>
              </a:tr>
              <a:tr h="401742">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u="none" strike="noStrike" dirty="0" smtClean="0">
                          <a:effectLst/>
                          <a:latin typeface="AR CENA" pitchFamily="2" charset="0"/>
                          <a:ea typeface="標楷體" pitchFamily="65" charset="-120"/>
                        </a:rPr>
                        <a:t>Day 10</a:t>
                      </a:r>
                    </a:p>
                    <a:p>
                      <a:pPr marL="0" marR="0" indent="0" algn="ctr" defTabSz="914400" rtl="0" eaLnBrk="1" fontAlgn="t" latinLnBrk="0" hangingPunct="1">
                        <a:lnSpc>
                          <a:spcPct val="100000"/>
                        </a:lnSpc>
                        <a:spcBef>
                          <a:spcPts val="0"/>
                        </a:spcBef>
                        <a:spcAft>
                          <a:spcPts val="0"/>
                        </a:spcAft>
                        <a:buClrTx/>
                        <a:buSzTx/>
                        <a:buFontTx/>
                        <a:buNone/>
                        <a:tabLst/>
                        <a:defRPr/>
                      </a:pP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effectLst/>
                          <a:latin typeface="AR CENA" pitchFamily="2" charset="0"/>
                          <a:ea typeface="標楷體" pitchFamily="65" charset="-120"/>
                        </a:rPr>
                        <a:t>7/15</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0" i="0" u="none" strike="noStrike" kern="1200" dirty="0" smtClean="0">
                          <a:solidFill>
                            <a:srgbClr val="000000"/>
                          </a:solidFill>
                          <a:effectLst/>
                          <a:latin typeface="AR CENA" pitchFamily="2" charset="0"/>
                          <a:ea typeface="標楷體" pitchFamily="65" charset="-120"/>
                          <a:cs typeface="+mn-cs"/>
                        </a:rPr>
                        <a:t>志工服務心得分享、</a:t>
                      </a:r>
                      <a:r>
                        <a:rPr lang="en-US" altLang="zh-TW" sz="1200" b="0" i="0" u="none" strike="noStrike" kern="1200" dirty="0" smtClean="0">
                          <a:solidFill>
                            <a:srgbClr val="000000"/>
                          </a:solidFill>
                          <a:effectLst/>
                          <a:latin typeface="AR CENA" pitchFamily="2" charset="0"/>
                          <a:ea typeface="標楷體" pitchFamily="65" charset="-120"/>
                          <a:cs typeface="+mn-cs"/>
                        </a:rPr>
                        <a:t>Farewell Party</a:t>
                      </a:r>
                      <a:r>
                        <a:rPr lang="zh-TW" altLang="en-US" sz="1200" b="0" i="0" u="none" strike="noStrike" kern="1200" dirty="0" smtClean="0">
                          <a:solidFill>
                            <a:srgbClr val="000000"/>
                          </a:solidFill>
                          <a:effectLst/>
                          <a:latin typeface="AR CENA" pitchFamily="2" charset="0"/>
                          <a:ea typeface="標楷體" pitchFamily="65" charset="-120"/>
                          <a:cs typeface="+mn-cs"/>
                        </a:rPr>
                        <a:t>歡送會特別安排於金巴蘭海灘餐廳享用午餐、頒發證書；中午前往</a:t>
                      </a:r>
                      <a:r>
                        <a:rPr lang="zh-TW" altLang="en-US" sz="1200" b="0" i="0" u="none" strike="noStrike" kern="1200" dirty="0" smtClean="0">
                          <a:solidFill>
                            <a:schemeClr val="tx1"/>
                          </a:solidFill>
                          <a:effectLst/>
                          <a:latin typeface="AR CENA" pitchFamily="2" charset="0"/>
                          <a:ea typeface="標楷體" pitchFamily="65" charset="-120"/>
                          <a:cs typeface="+mn-cs"/>
                        </a:rPr>
                        <a:t>機場準備回到溫暖的台灣</a:t>
                      </a:r>
                      <a:endParaRPr lang="zh-TW" altLang="en-US" sz="1200" b="0" i="0" u="none" strike="noStrike" kern="1200" dirty="0" smtClean="0">
                        <a:solidFill>
                          <a:srgbClr val="000000"/>
                        </a:solidFill>
                        <a:effectLst/>
                        <a:latin typeface="AR CENA" pitchFamily="2" charset="0"/>
                        <a:ea typeface="標楷體" pitchFamily="65" charset="-120"/>
                        <a:cs typeface="+mn-cs"/>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zh-TW" altLang="en-US"/>
                    </a:p>
                  </a:txBody>
                  <a:tcPr/>
                </a:tc>
              </a:tr>
              <a:tr h="401742">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u="none" strike="noStrike" dirty="0" smtClean="0">
                          <a:effectLst/>
                          <a:latin typeface="AR CENA" pitchFamily="2" charset="0"/>
                          <a:ea typeface="標楷體" pitchFamily="65" charset="-120"/>
                        </a:rPr>
                        <a:t>Day</a:t>
                      </a:r>
                      <a:r>
                        <a:rPr lang="zh-TW" altLang="en-US" sz="1200" b="0" u="none" strike="noStrike" baseline="0" dirty="0" smtClean="0">
                          <a:effectLst/>
                          <a:latin typeface="AR CENA" pitchFamily="2" charset="0"/>
                          <a:ea typeface="標楷體" pitchFamily="65" charset="-120"/>
                        </a:rPr>
                        <a:t> </a:t>
                      </a:r>
                      <a:r>
                        <a:rPr lang="en-US" altLang="zh-TW" sz="1200" b="0" u="none" strike="noStrike" baseline="0" dirty="0" smtClean="0">
                          <a:effectLst/>
                          <a:latin typeface="AR CENA" pitchFamily="2" charset="0"/>
                          <a:ea typeface="標楷體" pitchFamily="65" charset="-120"/>
                        </a:rPr>
                        <a:t>11</a:t>
                      </a:r>
                      <a:endParaRPr lang="zh-TW" altLang="zh-TW" sz="1200" b="0" i="0" u="none" strike="noStrike" dirty="0" smtClean="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effectLst/>
                          <a:latin typeface="AR CENA" pitchFamily="2" charset="0"/>
                          <a:ea typeface="標楷體" pitchFamily="65" charset="-120"/>
                        </a:rPr>
                        <a:t>7/16</a:t>
                      </a:r>
                      <a:endParaRPr lang="zh-TW" sz="1200" b="0" i="0" u="none" strike="noStrike" dirty="0">
                        <a:solidFill>
                          <a:srgbClr val="000000"/>
                        </a:solidFill>
                        <a:effectLst/>
                        <a:latin typeface="AR CENA" pitchFamily="2" charset="0"/>
                        <a:ea typeface="標楷體" pitchFamily="65" charset="-120"/>
                      </a:endParaRP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0" i="0" u="none" strike="noStrike" kern="1200" dirty="0" smtClean="0">
                          <a:solidFill>
                            <a:srgbClr val="000000"/>
                          </a:solidFill>
                          <a:effectLst/>
                          <a:latin typeface="AR CENA" pitchFamily="2" charset="0"/>
                          <a:ea typeface="標楷體" pitchFamily="65" charset="-120"/>
                          <a:cs typeface="+mn-cs"/>
                        </a:rPr>
                        <a:t>抵達高雄，回到可愛的家！</a:t>
                      </a:r>
                    </a:p>
                  </a:txBody>
                  <a:tcPr marL="9024" marR="9024" marT="977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zh-TW" sz="1200" b="0" i="0" u="none" strike="noStrike" dirty="0">
                        <a:solidFill>
                          <a:srgbClr val="000000"/>
                        </a:solidFill>
                        <a:effectLst/>
                        <a:latin typeface="AR CENA" pitchFamily="2" charset="0"/>
                        <a:ea typeface="標楷體" pitchFamily="65" charset="-120"/>
                      </a:endParaRPr>
                    </a:p>
                  </a:txBody>
                  <a:tcPr marL="9024" marR="9024" marT="9776"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473280"/>
            <a:ext cx="3486107" cy="21602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210"/>
            <a:ext cx="1268760" cy="514743"/>
          </a:xfrm>
          <a:prstGeom prst="rect">
            <a:avLst/>
          </a:prstGeom>
        </p:spPr>
      </p:pic>
      <p:sp>
        <p:nvSpPr>
          <p:cNvPr id="5" name="文字方塊 4"/>
          <p:cNvSpPr txBox="1"/>
          <p:nvPr/>
        </p:nvSpPr>
        <p:spPr>
          <a:xfrm>
            <a:off x="4077072" y="9673862"/>
            <a:ext cx="2157963" cy="246221"/>
          </a:xfrm>
          <a:prstGeom prst="rect">
            <a:avLst/>
          </a:prstGeom>
          <a:noFill/>
        </p:spPr>
        <p:txBody>
          <a:bodyPr wrap="none" rtlCol="0">
            <a:spAutoFit/>
          </a:bodyPr>
          <a:lstStyle/>
          <a:p>
            <a:r>
              <a:rPr lang="en-US" altLang="zh-TW" sz="1000" dirty="0" smtClean="0"/>
              <a:t>World Passport</a:t>
            </a:r>
            <a:r>
              <a:rPr lang="zh-TW" altLang="en-US" sz="1000" dirty="0" smtClean="0"/>
              <a:t>世界護照 </a:t>
            </a:r>
            <a:r>
              <a:rPr lang="en-US" altLang="zh-TW" sz="1000" dirty="0" smtClean="0"/>
              <a:t>Confidential</a:t>
            </a:r>
            <a:endParaRPr lang="zh-TW" altLang="en-US" sz="1000" dirty="0"/>
          </a:p>
        </p:txBody>
      </p:sp>
      <p:sp>
        <p:nvSpPr>
          <p:cNvPr id="7" name="文字方塊 6"/>
          <p:cNvSpPr txBox="1"/>
          <p:nvPr/>
        </p:nvSpPr>
        <p:spPr>
          <a:xfrm>
            <a:off x="2492897" y="1"/>
            <a:ext cx="1620957" cy="523220"/>
          </a:xfrm>
          <a:prstGeom prst="rect">
            <a:avLst/>
          </a:prstGeom>
          <a:noFill/>
        </p:spPr>
        <p:txBody>
          <a:bodyPr wrap="none" rtlCol="0">
            <a:spAutoFit/>
          </a:bodyPr>
          <a:lstStyle/>
          <a:p>
            <a:r>
              <a:rPr lang="zh-TW" altLang="en-US" sz="2800" dirty="0">
                <a:latin typeface="華康粗圓體" panose="020F0709000000000000" pitchFamily="49" charset="-120"/>
                <a:ea typeface="華康粗圓體" panose="020F0709000000000000" pitchFamily="49" charset="-120"/>
              </a:rPr>
              <a:t>行程</a:t>
            </a:r>
            <a:r>
              <a:rPr lang="zh-TW" altLang="en-US" sz="2800" dirty="0" smtClean="0">
                <a:latin typeface="華康粗圓體" panose="020F0709000000000000" pitchFamily="49" charset="-120"/>
                <a:ea typeface="華康粗圓體" panose="020F0709000000000000" pitchFamily="49" charset="-120"/>
              </a:rPr>
              <a:t>介紹</a:t>
            </a:r>
            <a:endParaRPr lang="zh-TW" altLang="en-US" sz="2800" dirty="0">
              <a:latin typeface="華康粗圓體" panose="020F0709000000000000" pitchFamily="49" charset="-120"/>
              <a:ea typeface="華康粗圓體" panose="020F0709000000000000" pitchFamily="49" charset="-120"/>
            </a:endParaRPr>
          </a:p>
        </p:txBody>
      </p:sp>
      <p:sp>
        <p:nvSpPr>
          <p:cNvPr id="9" name="文字方塊 8"/>
          <p:cNvSpPr txBox="1"/>
          <p:nvPr/>
        </p:nvSpPr>
        <p:spPr>
          <a:xfrm>
            <a:off x="-27384" y="9673862"/>
            <a:ext cx="5064720" cy="246221"/>
          </a:xfrm>
          <a:prstGeom prst="rect">
            <a:avLst/>
          </a:prstGeom>
          <a:noFill/>
        </p:spPr>
        <p:txBody>
          <a:bodyPr wrap="square" rtlCol="0">
            <a:spAutoFit/>
          </a:bodyPr>
          <a:lstStyle/>
          <a:p>
            <a:r>
              <a:rPr lang="zh-TW" altLang="en-US" sz="1000" dirty="0" smtClean="0"/>
              <a:t>​</a:t>
            </a:r>
            <a:r>
              <a:rPr lang="en-US" altLang="zh-TW" sz="1000" dirty="0" smtClean="0"/>
              <a:t>ADD:</a:t>
            </a:r>
            <a:r>
              <a:rPr lang="zh-TW" altLang="en-US" sz="1000" dirty="0" smtClean="0"/>
              <a:t> </a:t>
            </a:r>
            <a:r>
              <a:rPr lang="en-US" altLang="zh-TW" sz="1000" dirty="0" smtClean="0"/>
              <a:t>701</a:t>
            </a:r>
            <a:r>
              <a:rPr lang="en-US" altLang="zh-TW" sz="1000" dirty="0"/>
              <a:t> </a:t>
            </a:r>
            <a:r>
              <a:rPr lang="zh-TW" altLang="en-US" sz="1000" dirty="0"/>
              <a:t>台南市崇道路</a:t>
            </a:r>
            <a:r>
              <a:rPr lang="en-US" altLang="zh-TW" sz="1000" dirty="0"/>
              <a:t>105</a:t>
            </a:r>
            <a:r>
              <a:rPr lang="zh-TW" altLang="en-US" sz="1000" dirty="0" smtClean="0"/>
              <a:t>號 </a:t>
            </a:r>
            <a:r>
              <a:rPr lang="en-US" altLang="zh-TW" sz="1000" dirty="0" smtClean="0"/>
              <a:t> ​T</a:t>
            </a:r>
            <a:r>
              <a:rPr lang="en-US" altLang="zh-TW" sz="1000" dirty="0"/>
              <a:t>: +886 (6)3366-998 </a:t>
            </a:r>
            <a:r>
              <a:rPr lang="en-US" altLang="zh-TW" sz="1000" dirty="0" smtClean="0"/>
              <a:t>l </a:t>
            </a:r>
            <a:r>
              <a:rPr lang="en-US" altLang="zh-TW" sz="1000" dirty="0"/>
              <a:t>F: +886 (6)3366-931 </a:t>
            </a:r>
            <a:endParaRPr lang="zh-TW" altLang="en-US" sz="1000" dirty="0"/>
          </a:p>
        </p:txBody>
      </p:sp>
      <p:sp>
        <p:nvSpPr>
          <p:cNvPr id="6" name="文字方塊 5"/>
          <p:cNvSpPr txBox="1"/>
          <p:nvPr/>
        </p:nvSpPr>
        <p:spPr>
          <a:xfrm>
            <a:off x="-27384" y="9562092"/>
            <a:ext cx="4581128" cy="215444"/>
          </a:xfrm>
          <a:prstGeom prst="rect">
            <a:avLst/>
          </a:prstGeom>
          <a:noFill/>
        </p:spPr>
        <p:txBody>
          <a:bodyPr wrap="square" rtlCol="0">
            <a:spAutoFit/>
          </a:bodyPr>
          <a:lstStyle/>
          <a:p>
            <a:r>
              <a:rPr lang="en-US" altLang="zh-TW" sz="800" dirty="0">
                <a:latin typeface="華康中黑體" panose="020B0509000000000000" pitchFamily="49" charset="-120"/>
                <a:ea typeface="華康中黑體" panose="020B0509000000000000" pitchFamily="49" charset="-120"/>
              </a:rPr>
              <a:t>【</a:t>
            </a:r>
            <a:r>
              <a:rPr lang="zh-TW" altLang="zh-TW" sz="800" dirty="0" smtClean="0">
                <a:latin typeface="華康中黑體" panose="020B0509000000000000" pitchFamily="49" charset="-120"/>
                <a:ea typeface="華康中黑體" panose="020B0509000000000000" pitchFamily="49" charset="-120"/>
              </a:rPr>
              <a:t>註</a:t>
            </a:r>
            <a:r>
              <a:rPr lang="en-US" altLang="zh-TW" sz="800" dirty="0" smtClean="0">
                <a:latin typeface="華康中黑體" panose="020B0509000000000000" pitchFamily="49" charset="-120"/>
                <a:ea typeface="華康中黑體" panose="020B0509000000000000" pitchFamily="49" charset="-120"/>
              </a:rPr>
              <a:t>】 </a:t>
            </a:r>
            <a:r>
              <a:rPr lang="zh-TW" altLang="zh-TW" sz="800" dirty="0" smtClean="0">
                <a:latin typeface="華康中黑體" panose="020B0509000000000000" pitchFamily="49" charset="-120"/>
                <a:ea typeface="華康中黑體" panose="020B0509000000000000" pitchFamily="49" charset="-120"/>
              </a:rPr>
              <a:t>以上</a:t>
            </a:r>
            <a:r>
              <a:rPr lang="zh-TW" altLang="en-US" sz="800" dirty="0" smtClean="0">
                <a:latin typeface="華康中黑體" panose="020B0509000000000000" pitchFamily="49" charset="-120"/>
                <a:ea typeface="華康中黑體" panose="020B0509000000000000" pitchFamily="49" charset="-120"/>
              </a:rPr>
              <a:t>學習與活動</a:t>
            </a:r>
            <a:r>
              <a:rPr lang="zh-TW" altLang="zh-TW" sz="800" dirty="0" smtClean="0">
                <a:latin typeface="華康中黑體" panose="020B0509000000000000" pitchFamily="49" charset="-120"/>
                <a:ea typeface="華康中黑體" panose="020B0509000000000000" pitchFamily="49" charset="-120"/>
              </a:rPr>
              <a:t>行程</a:t>
            </a:r>
            <a:r>
              <a:rPr lang="zh-TW" altLang="zh-TW" sz="800" dirty="0">
                <a:latin typeface="華康中黑體" panose="020B0509000000000000" pitchFamily="49" charset="-120"/>
                <a:ea typeface="華康中黑體" panose="020B0509000000000000" pitchFamily="49" charset="-120"/>
              </a:rPr>
              <a:t>為範例行程，實際日程表將依照抵達</a:t>
            </a:r>
            <a:r>
              <a:rPr lang="zh-TW" altLang="zh-TW" sz="800" dirty="0" smtClean="0">
                <a:latin typeface="華康中黑體" panose="020B0509000000000000" pitchFamily="49" charset="-120"/>
                <a:ea typeface="華康中黑體" panose="020B0509000000000000" pitchFamily="49" charset="-120"/>
              </a:rPr>
              <a:t>時發放</a:t>
            </a:r>
            <a:r>
              <a:rPr lang="zh-TW" altLang="zh-TW" sz="800" dirty="0">
                <a:latin typeface="華康中黑體" panose="020B0509000000000000" pitchFamily="49" charset="-120"/>
                <a:ea typeface="華康中黑體" panose="020B0509000000000000" pitchFamily="49" charset="-120"/>
              </a:rPr>
              <a:t>的</a:t>
            </a:r>
            <a:r>
              <a:rPr lang="zh-TW" altLang="zh-TW" sz="800" dirty="0" smtClean="0">
                <a:latin typeface="華康中黑體" panose="020B0509000000000000" pitchFamily="49" charset="-120"/>
                <a:ea typeface="華康中黑體" panose="020B0509000000000000" pitchFamily="49" charset="-120"/>
              </a:rPr>
              <a:t>為主</a:t>
            </a:r>
            <a:endParaRPr lang="zh-TW" altLang="en-US" sz="800" dirty="0">
              <a:latin typeface="華康中黑體" panose="020B0509000000000000" pitchFamily="49" charset="-120"/>
              <a:ea typeface="華康中黑體" panose="020B0509000000000000" pitchFamily="49" charset="-120"/>
            </a:endParaRPr>
          </a:p>
        </p:txBody>
      </p:sp>
      <p:pic>
        <p:nvPicPr>
          <p:cNvPr id="17" name="Picture 5" descr="C:\Users\hana huang\Desktop\海龜.png"/>
          <p:cNvPicPr>
            <a:picLocks noChangeAspect="1" noChangeArrowheads="1"/>
          </p:cNvPicPr>
          <p:nvPr/>
        </p:nvPicPr>
        <p:blipFill>
          <a:blip r:embed="rId5" cstate="print"/>
          <a:srcRect/>
          <a:stretch>
            <a:fillRect/>
          </a:stretch>
        </p:blipFill>
        <p:spPr bwMode="auto">
          <a:xfrm rot="246717">
            <a:off x="5053662" y="6880976"/>
            <a:ext cx="1598081" cy="1186575"/>
          </a:xfrm>
          <a:prstGeom prst="rect">
            <a:avLst/>
          </a:prstGeom>
          <a:noFill/>
        </p:spPr>
      </p:pic>
    </p:spTree>
    <p:extLst>
      <p:ext uri="{BB962C8B-B14F-4D97-AF65-F5344CB8AC3E}">
        <p14:creationId xmlns:p14="http://schemas.microsoft.com/office/powerpoint/2010/main" val="111178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33511" y="1148765"/>
            <a:ext cx="6824489" cy="4278094"/>
          </a:xfrm>
          <a:prstGeom prst="rect">
            <a:avLst/>
          </a:prstGeom>
          <a:noFill/>
        </p:spPr>
        <p:txBody>
          <a:bodyPr wrap="square" rtlCol="0">
            <a:spAutoFit/>
          </a:bodyPr>
          <a:lstStyle/>
          <a:p>
            <a:r>
              <a:rPr lang="zh-TW" altLang="en-US" sz="1600" b="1" u="sng" dirty="0" smtClean="0">
                <a:solidFill>
                  <a:srgbClr val="0070C0"/>
                </a:solidFill>
                <a:latin typeface="AR CENA" pitchFamily="2" charset="0"/>
                <a:ea typeface="標楷體" pitchFamily="65" charset="-120"/>
              </a:rPr>
              <a:t>志工工作內容</a:t>
            </a:r>
            <a:endParaRPr lang="en-US" altLang="zh-TW" sz="1600" b="1" u="sng" dirty="0" smtClean="0">
              <a:solidFill>
                <a:srgbClr val="0070C0"/>
              </a:solidFill>
              <a:latin typeface="AR CENA" pitchFamily="2" charset="0"/>
              <a:ea typeface="標楷體" pitchFamily="65" charset="-120"/>
            </a:endParaRPr>
          </a:p>
          <a:p>
            <a:endParaRPr lang="en-US" altLang="zh-TW" sz="1600" b="1" u="sng" dirty="0" smtClean="0">
              <a:solidFill>
                <a:srgbClr val="0070C0"/>
              </a:solidFill>
              <a:latin typeface="AR CENA" pitchFamily="2" charset="0"/>
              <a:ea typeface="標楷體" pitchFamily="65" charset="-120"/>
            </a:endParaRPr>
          </a:p>
          <a:p>
            <a:pPr marL="342900" indent="-342900">
              <a:buAutoNum type="alphaUcPeriod"/>
            </a:pPr>
            <a:r>
              <a:rPr lang="zh-TW" altLang="en-US" sz="1600" b="1" dirty="0" smtClean="0">
                <a:latin typeface="AR CENA" pitchFamily="2" charset="0"/>
                <a:ea typeface="標楷體" pitchFamily="65" charset="-120"/>
              </a:rPr>
              <a:t>社區孩童</a:t>
            </a:r>
            <a:r>
              <a:rPr lang="en-US" altLang="zh-TW" sz="1600" b="1" dirty="0" smtClean="0">
                <a:latin typeface="AR CENA" pitchFamily="2" charset="0"/>
                <a:ea typeface="標楷體" pitchFamily="65" charset="-120"/>
              </a:rPr>
              <a:t>(Community Hall) </a:t>
            </a:r>
            <a:r>
              <a:rPr lang="zh-TW" altLang="en-US" sz="1600" b="1" dirty="0" smtClean="0">
                <a:latin typeface="AR CENA" pitchFamily="2" charset="0"/>
                <a:ea typeface="標楷體" pitchFamily="65" charset="-120"/>
              </a:rPr>
              <a:t>：</a:t>
            </a:r>
            <a:endParaRPr lang="en-US" altLang="zh-TW" sz="1600" b="1" dirty="0" smtClean="0">
              <a:latin typeface="AR CENA" pitchFamily="2" charset="0"/>
              <a:ea typeface="標楷體" pitchFamily="65" charset="-120"/>
            </a:endParaRPr>
          </a:p>
          <a:p>
            <a:pPr marL="800100" lvl="1" indent="-342900">
              <a:buFont typeface="Wingdings" pitchFamily="2" charset="2"/>
              <a:buChar char="ü"/>
            </a:pPr>
            <a:r>
              <a:rPr lang="zh-TW" altLang="en-US" sz="1600" dirty="0" smtClean="0">
                <a:latin typeface="AR CENA" pitchFamily="2" charset="0"/>
                <a:ea typeface="標楷體" pitchFamily="65" charset="-120"/>
              </a:rPr>
              <a:t>協助當地老師</a:t>
            </a:r>
            <a:endParaRPr lang="en-US" altLang="zh-TW" sz="1600" dirty="0" smtClean="0">
              <a:latin typeface="AR CENA" pitchFamily="2" charset="0"/>
              <a:ea typeface="標楷體" pitchFamily="65" charset="-120"/>
            </a:endParaRPr>
          </a:p>
          <a:p>
            <a:pPr marL="800100" lvl="1" indent="-342900">
              <a:buFont typeface="Wingdings" pitchFamily="2" charset="2"/>
              <a:buChar char="ü"/>
            </a:pPr>
            <a:r>
              <a:rPr lang="zh-TW" altLang="en-US" sz="1600" dirty="0" smtClean="0">
                <a:latin typeface="AR CENA" pitchFamily="2" charset="0"/>
                <a:ea typeface="標楷體" pitchFamily="65" charset="-120"/>
              </a:rPr>
              <a:t>教導小朋友團康活動</a:t>
            </a:r>
            <a:endParaRPr lang="en-US" altLang="zh-TW" sz="1600" dirty="0" smtClean="0">
              <a:latin typeface="AR CENA" pitchFamily="2" charset="0"/>
              <a:ea typeface="標楷體" pitchFamily="65" charset="-120"/>
            </a:endParaRPr>
          </a:p>
          <a:p>
            <a:pPr marL="800100" lvl="1" indent="-342900">
              <a:buFont typeface="Wingdings" pitchFamily="2" charset="2"/>
              <a:buChar char="ü"/>
            </a:pPr>
            <a:r>
              <a:rPr lang="zh-TW" altLang="en-US" sz="1600" dirty="0" smtClean="0">
                <a:latin typeface="AR CENA" pitchFamily="2" charset="0"/>
                <a:ea typeface="標楷體" pitchFamily="65" charset="-120"/>
              </a:rPr>
              <a:t>與小朋友做戶外遊戲</a:t>
            </a:r>
            <a:endParaRPr lang="en-US" altLang="zh-TW" sz="1600" dirty="0" smtClean="0">
              <a:latin typeface="AR CENA" pitchFamily="2" charset="0"/>
              <a:ea typeface="標楷體" pitchFamily="65" charset="-120"/>
            </a:endParaRPr>
          </a:p>
          <a:p>
            <a:pPr marL="800100" lvl="1" indent="-342900">
              <a:buFont typeface="Wingdings" pitchFamily="2" charset="2"/>
              <a:buChar char="ü"/>
            </a:pPr>
            <a:r>
              <a:rPr lang="zh-TW" altLang="en-US" sz="1600" dirty="0" smtClean="0">
                <a:latin typeface="AR CENA" pitchFamily="2" charset="0"/>
                <a:ea typeface="標楷體" pitchFamily="65" charset="-120"/>
              </a:rPr>
              <a:t>協助修繕院內的設備</a:t>
            </a:r>
            <a:endParaRPr lang="en-US" altLang="zh-TW" sz="1600" dirty="0" smtClean="0">
              <a:latin typeface="AR CENA" pitchFamily="2" charset="0"/>
              <a:ea typeface="標楷體" pitchFamily="65" charset="-120"/>
            </a:endParaRPr>
          </a:p>
          <a:p>
            <a:pPr marL="800100" lvl="1" indent="-342900">
              <a:buFont typeface="Wingdings" pitchFamily="2" charset="2"/>
              <a:buChar char="ü"/>
            </a:pPr>
            <a:r>
              <a:rPr lang="zh-TW" altLang="en-US" sz="1600" dirty="0" smtClean="0">
                <a:latin typeface="AR CENA" pitchFamily="2" charset="0"/>
                <a:ea typeface="標楷體" pitchFamily="65" charset="-120"/>
              </a:rPr>
              <a:t>教小朋友簡易中</a:t>
            </a:r>
            <a:r>
              <a:rPr lang="en-US" altLang="zh-TW" sz="1600" dirty="0" smtClean="0">
                <a:latin typeface="AR CENA" pitchFamily="2" charset="0"/>
                <a:ea typeface="標楷體" pitchFamily="65" charset="-120"/>
              </a:rPr>
              <a:t>/</a:t>
            </a:r>
            <a:r>
              <a:rPr lang="zh-TW" altLang="en-US" sz="1600" dirty="0" smtClean="0">
                <a:latin typeface="AR CENA" pitchFamily="2" charset="0"/>
                <a:ea typeface="標楷體" pitchFamily="65" charset="-120"/>
              </a:rPr>
              <a:t>英文</a:t>
            </a:r>
            <a:endParaRPr lang="en-US" altLang="zh-TW" sz="1600" dirty="0" smtClean="0">
              <a:latin typeface="AR CENA" pitchFamily="2" charset="0"/>
              <a:ea typeface="標楷體" pitchFamily="65" charset="-120"/>
            </a:endParaRPr>
          </a:p>
          <a:p>
            <a:pPr marL="800100" lvl="1" indent="-342900">
              <a:buFont typeface="Wingdings" pitchFamily="2" charset="2"/>
              <a:buChar char="ü"/>
            </a:pPr>
            <a:r>
              <a:rPr lang="zh-TW" altLang="en-US" sz="1600" dirty="0" smtClean="0">
                <a:latin typeface="AR CENA" pitchFamily="2" charset="0"/>
                <a:ea typeface="標楷體" pitchFamily="65" charset="-120"/>
              </a:rPr>
              <a:t>學習當地文化</a:t>
            </a:r>
            <a:endParaRPr lang="en-US" altLang="zh-TW" sz="1600" dirty="0" smtClean="0">
              <a:latin typeface="AR CENA" pitchFamily="2" charset="0"/>
              <a:ea typeface="標楷體" pitchFamily="65" charset="-120"/>
            </a:endParaRPr>
          </a:p>
          <a:p>
            <a:pPr marL="342900" indent="-342900"/>
            <a:r>
              <a:rPr lang="zh-TW" altLang="en-US" sz="1600" dirty="0" smtClean="0">
                <a:latin typeface="AR CENA" pitchFamily="2" charset="0"/>
                <a:ea typeface="標楷體" pitchFamily="65" charset="-120"/>
              </a:rPr>
              <a:t>                      </a:t>
            </a:r>
            <a:endParaRPr lang="en-US" altLang="zh-TW" sz="1600" dirty="0" smtClean="0">
              <a:latin typeface="AR CENA" pitchFamily="2" charset="0"/>
              <a:ea typeface="標楷體" pitchFamily="65" charset="-120"/>
            </a:endParaRPr>
          </a:p>
          <a:p>
            <a:r>
              <a:rPr lang="en-US" altLang="zh-TW" sz="1600" b="1" dirty="0" smtClean="0">
                <a:latin typeface="AR CENA" pitchFamily="2" charset="0"/>
                <a:ea typeface="標楷體" pitchFamily="65" charset="-120"/>
              </a:rPr>
              <a:t>B.</a:t>
            </a:r>
            <a:r>
              <a:rPr lang="zh-TW" altLang="en-US" sz="1600" b="1" dirty="0" smtClean="0">
                <a:latin typeface="AR CENA" pitchFamily="2" charset="0"/>
                <a:ea typeface="標楷體" pitchFamily="65" charset="-120"/>
              </a:rPr>
              <a:t> 保育中心：</a:t>
            </a:r>
            <a:endParaRPr lang="en-US" altLang="zh-TW" sz="1600" b="1" dirty="0" smtClean="0">
              <a:latin typeface="AR CENA" pitchFamily="2" charset="0"/>
              <a:ea typeface="標楷體" pitchFamily="65" charset="-120"/>
            </a:endParaRPr>
          </a:p>
          <a:p>
            <a:pPr lvl="1">
              <a:buFont typeface="Wingdings" pitchFamily="2" charset="2"/>
              <a:buChar char="ü"/>
            </a:pPr>
            <a:r>
              <a:rPr lang="zh-TW" altLang="en-US" sz="1600" dirty="0" smtClean="0">
                <a:latin typeface="AR CENA" pitchFamily="2" charset="0"/>
                <a:ea typeface="標楷體" pitchFamily="65" charset="-120"/>
              </a:rPr>
              <a:t>在海邊與城鎮中進行海龜保育的募款與覺醒活動</a:t>
            </a:r>
            <a:endParaRPr lang="en-US" altLang="zh-TW" sz="1600" dirty="0" smtClean="0">
              <a:latin typeface="AR CENA" pitchFamily="2" charset="0"/>
              <a:ea typeface="標楷體" pitchFamily="65" charset="-120"/>
            </a:endParaRPr>
          </a:p>
          <a:p>
            <a:pPr lvl="1">
              <a:buFont typeface="Wingdings" pitchFamily="2" charset="2"/>
              <a:buChar char="ü"/>
            </a:pPr>
            <a:r>
              <a:rPr lang="zh-TW" altLang="en-US" sz="1600" dirty="0" smtClean="0">
                <a:latin typeface="AR CENA" pitchFamily="2" charset="0"/>
                <a:ea typeface="標楷體" pitchFamily="65" charset="-120"/>
              </a:rPr>
              <a:t>收集搬移小海龜蛋</a:t>
            </a:r>
            <a:endParaRPr lang="en-US" altLang="zh-TW" sz="1600" dirty="0" smtClean="0">
              <a:latin typeface="AR CENA" pitchFamily="2" charset="0"/>
              <a:ea typeface="標楷體" pitchFamily="65" charset="-120"/>
            </a:endParaRPr>
          </a:p>
          <a:p>
            <a:pPr lvl="1">
              <a:buFont typeface="Wingdings" pitchFamily="2" charset="2"/>
              <a:buChar char="ü"/>
            </a:pPr>
            <a:r>
              <a:rPr lang="zh-TW" altLang="en-US" sz="1600" dirty="0" smtClean="0">
                <a:latin typeface="AR CENA" pitchFamily="2" charset="0"/>
                <a:ea typeface="標楷體" pitchFamily="65" charset="-120"/>
              </a:rPr>
              <a:t>照顧剛孵出的小海龜</a:t>
            </a:r>
            <a:endParaRPr lang="en-US" altLang="zh-TW" sz="1600" dirty="0" smtClean="0">
              <a:latin typeface="AR CENA" pitchFamily="2" charset="0"/>
              <a:ea typeface="標楷體" pitchFamily="65" charset="-120"/>
            </a:endParaRPr>
          </a:p>
          <a:p>
            <a:pPr lvl="1">
              <a:buFont typeface="Wingdings" pitchFamily="2" charset="2"/>
              <a:buChar char="ü"/>
            </a:pPr>
            <a:r>
              <a:rPr lang="zh-TW" altLang="en-US" sz="1600" dirty="0" smtClean="0">
                <a:latin typeface="AR CENA" pitchFamily="2" charset="0"/>
                <a:ea typeface="標楷體" pitchFamily="65" charset="-120"/>
              </a:rPr>
              <a:t>保育海龜文宣製作</a:t>
            </a:r>
            <a:endParaRPr lang="en-US" altLang="zh-TW" sz="1600" dirty="0" smtClean="0">
              <a:latin typeface="AR CENA" pitchFamily="2" charset="0"/>
              <a:ea typeface="標楷體" pitchFamily="65" charset="-120"/>
            </a:endParaRPr>
          </a:p>
          <a:p>
            <a:pPr lvl="1">
              <a:buFont typeface="Wingdings" pitchFamily="2" charset="2"/>
              <a:buChar char="ü"/>
            </a:pPr>
            <a:r>
              <a:rPr lang="zh-TW" altLang="en-US" sz="1600" dirty="0" smtClean="0">
                <a:latin typeface="AR CENA" pitchFamily="2" charset="0"/>
                <a:ea typeface="標楷體" pitchFamily="65" charset="-120"/>
              </a:rPr>
              <a:t>野放小海龜回到海中</a:t>
            </a:r>
            <a:endParaRPr lang="en-US" altLang="zh-TW" sz="1600" dirty="0" smtClean="0">
              <a:latin typeface="AR CENA" pitchFamily="2" charset="0"/>
              <a:ea typeface="標楷體" pitchFamily="65" charset="-120"/>
            </a:endParaRPr>
          </a:p>
          <a:p>
            <a:pPr lvl="1" fontAlgn="t">
              <a:buFont typeface="Wingdings" pitchFamily="2" charset="2"/>
              <a:buChar char="ü"/>
              <a:defRPr/>
            </a:pPr>
            <a:r>
              <a:rPr lang="zh-TW" altLang="en-US" sz="1600" dirty="0" smtClean="0">
                <a:latin typeface="AR CENA" pitchFamily="2" charset="0"/>
                <a:ea typeface="標楷體" pitchFamily="65" charset="-120"/>
              </a:rPr>
              <a:t>協助生物保育中心                    </a:t>
            </a:r>
            <a:endParaRPr lang="zh-TW" altLang="en-US" sz="1600" dirty="0">
              <a:latin typeface="AR CENA" pitchFamily="2" charset="0"/>
              <a:ea typeface="標楷體" pitchFamily="65" charset="-120"/>
            </a:endParaRPr>
          </a:p>
        </p:txBody>
      </p:sp>
      <p:sp>
        <p:nvSpPr>
          <p:cNvPr id="4" name="文字方塊 3"/>
          <p:cNvSpPr txBox="1"/>
          <p:nvPr/>
        </p:nvSpPr>
        <p:spPr>
          <a:xfrm>
            <a:off x="2492896" y="1"/>
            <a:ext cx="2646878" cy="584775"/>
          </a:xfrm>
          <a:prstGeom prst="rect">
            <a:avLst/>
          </a:prstGeom>
          <a:noFill/>
        </p:spPr>
        <p:txBody>
          <a:bodyPr wrap="none" rtlCol="0">
            <a:spAutoFit/>
          </a:bodyPr>
          <a:lstStyle/>
          <a:p>
            <a:r>
              <a:rPr lang="zh-TW" altLang="en-US" sz="3200" b="1" dirty="0" smtClean="0">
                <a:latin typeface="華康粗圓體" panose="020F0709000000000000" pitchFamily="49" charset="-120"/>
                <a:ea typeface="華康粗圓體" panose="020F0709000000000000" pitchFamily="49" charset="-120"/>
              </a:rPr>
              <a:t>志工服務介紹</a:t>
            </a:r>
            <a:endParaRPr lang="zh-TW" altLang="en-US" sz="3200" b="1" dirty="0">
              <a:latin typeface="華康粗圓體" panose="020F0709000000000000" pitchFamily="49" charset="-120"/>
              <a:ea typeface="華康粗圓體" panose="020F0709000000000000" pitchFamily="49"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210"/>
            <a:ext cx="1412776" cy="573171"/>
          </a:xfrm>
          <a:prstGeom prst="rect">
            <a:avLst/>
          </a:prstGeom>
        </p:spPr>
      </p:pic>
      <p:sp>
        <p:nvSpPr>
          <p:cNvPr id="7" name="文字方塊 6"/>
          <p:cNvSpPr txBox="1"/>
          <p:nvPr/>
        </p:nvSpPr>
        <p:spPr>
          <a:xfrm>
            <a:off x="0" y="9633521"/>
            <a:ext cx="6858000" cy="246221"/>
          </a:xfrm>
          <a:prstGeom prst="rect">
            <a:avLst/>
          </a:prstGeom>
          <a:noFill/>
        </p:spPr>
        <p:txBody>
          <a:bodyPr wrap="square" rtlCol="0">
            <a:spAutoFit/>
          </a:bodyPr>
          <a:lstStyle/>
          <a:p>
            <a:r>
              <a:rPr lang="zh-TW" altLang="en-US" sz="1000" dirty="0" smtClean="0"/>
              <a:t>​</a:t>
            </a:r>
            <a:r>
              <a:rPr lang="en-US" altLang="zh-TW" sz="1000" dirty="0" smtClean="0"/>
              <a:t>ADD:</a:t>
            </a:r>
            <a:r>
              <a:rPr lang="zh-TW" altLang="en-US" sz="1000" dirty="0" smtClean="0"/>
              <a:t> </a:t>
            </a:r>
            <a:r>
              <a:rPr lang="en-US" altLang="zh-TW" sz="1000" dirty="0" smtClean="0"/>
              <a:t>701</a:t>
            </a:r>
            <a:r>
              <a:rPr lang="en-US" altLang="zh-TW" sz="1000" dirty="0"/>
              <a:t> </a:t>
            </a:r>
            <a:r>
              <a:rPr lang="zh-TW" altLang="en-US" sz="1000" dirty="0"/>
              <a:t>台南市崇道路</a:t>
            </a:r>
            <a:r>
              <a:rPr lang="en-US" altLang="zh-TW" sz="1000" dirty="0"/>
              <a:t>105</a:t>
            </a:r>
            <a:r>
              <a:rPr lang="zh-TW" altLang="en-US" sz="1000" dirty="0" smtClean="0"/>
              <a:t>號 </a:t>
            </a:r>
            <a:r>
              <a:rPr lang="en-US" altLang="zh-TW" sz="1000" dirty="0" smtClean="0"/>
              <a:t>l ​T</a:t>
            </a:r>
            <a:r>
              <a:rPr lang="en-US" altLang="zh-TW" sz="1000" dirty="0"/>
              <a:t>: +886 (6)3366-998 l  F: +886 (</a:t>
            </a:r>
            <a:r>
              <a:rPr lang="en-US" altLang="zh-TW" sz="1000" dirty="0" smtClean="0"/>
              <a:t>6)3366-931</a:t>
            </a:r>
            <a:r>
              <a:rPr lang="zh-TW" altLang="en-US" sz="1000" dirty="0" smtClean="0"/>
              <a:t>    </a:t>
            </a:r>
            <a:r>
              <a:rPr lang="en-US" altLang="zh-TW" sz="1000" dirty="0" smtClean="0"/>
              <a:t>World Passport</a:t>
            </a:r>
            <a:r>
              <a:rPr lang="zh-TW" altLang="en-US" sz="1000" dirty="0" smtClean="0"/>
              <a:t>世界護照 </a:t>
            </a:r>
            <a:r>
              <a:rPr lang="en-US" altLang="zh-TW" sz="1000" dirty="0" smtClean="0"/>
              <a:t>Confidential</a:t>
            </a:r>
            <a:r>
              <a:rPr lang="en-US" altLang="zh-TW" sz="1000" dirty="0"/>
              <a:t> </a:t>
            </a:r>
            <a:endParaRPr lang="zh-TW" altLang="en-US" sz="1000" dirty="0"/>
          </a:p>
        </p:txBody>
      </p:sp>
      <p:sp>
        <p:nvSpPr>
          <p:cNvPr id="9" name="文字方塊 8"/>
          <p:cNvSpPr txBox="1"/>
          <p:nvPr/>
        </p:nvSpPr>
        <p:spPr>
          <a:xfrm>
            <a:off x="2996952" y="1208584"/>
            <a:ext cx="3714752" cy="2308324"/>
          </a:xfrm>
          <a:prstGeom prst="rect">
            <a:avLst/>
          </a:prstGeom>
          <a:noFill/>
          <a:ln w="3175">
            <a:solidFill>
              <a:schemeClr val="tx1"/>
            </a:solidFill>
            <a:prstDash val="sysDash"/>
          </a:ln>
        </p:spPr>
        <p:txBody>
          <a:bodyPr wrap="square" rtlCol="0">
            <a:spAutoFit/>
          </a:bodyPr>
          <a:lstStyle/>
          <a:p>
            <a:r>
              <a:rPr lang="zh-TW" altLang="en-US" sz="1600" b="1" u="sng" dirty="0" smtClean="0">
                <a:solidFill>
                  <a:srgbClr val="0070C0"/>
                </a:solidFill>
                <a:latin typeface="AR CENA" pitchFamily="2" charset="0"/>
                <a:ea typeface="標楷體" pitchFamily="65" charset="-120"/>
              </a:rPr>
              <a:t>社區孩童交流時間</a:t>
            </a:r>
            <a:endParaRPr lang="en-US" altLang="zh-TW" sz="1600" b="1" u="sng" dirty="0" smtClean="0">
              <a:solidFill>
                <a:srgbClr val="0070C0"/>
              </a:solidFill>
              <a:latin typeface="AR CENA" pitchFamily="2" charset="0"/>
              <a:ea typeface="標楷體" pitchFamily="65" charset="-120"/>
            </a:endParaRPr>
          </a:p>
          <a:p>
            <a:endParaRPr lang="en-US" altLang="zh-TW" sz="1600" b="1" u="sng" dirty="0" smtClean="0">
              <a:solidFill>
                <a:srgbClr val="0070C0"/>
              </a:solidFill>
              <a:latin typeface="AR CENA" pitchFamily="2" charset="0"/>
              <a:ea typeface="標楷體" pitchFamily="65" charset="-120"/>
            </a:endParaRPr>
          </a:p>
          <a:p>
            <a:pPr marL="342900" indent="-342900">
              <a:buAutoNum type="alphaUcPeriod"/>
            </a:pPr>
            <a:r>
              <a:rPr lang="zh-TW" altLang="en-US" sz="1600" b="1" dirty="0" smtClean="0">
                <a:latin typeface="AR CENA" pitchFamily="2" charset="0"/>
                <a:ea typeface="標楷體" pitchFamily="65" charset="-120"/>
              </a:rPr>
              <a:t>社區孩童</a:t>
            </a:r>
            <a:r>
              <a:rPr lang="en-US" altLang="zh-TW" sz="1600" b="1" dirty="0" smtClean="0">
                <a:latin typeface="AR CENA" pitchFamily="2" charset="0"/>
                <a:ea typeface="標楷體" pitchFamily="65" charset="-120"/>
              </a:rPr>
              <a:t>(Community Hall)</a:t>
            </a:r>
            <a:r>
              <a:rPr lang="zh-TW" altLang="en-US" sz="1600" b="1" dirty="0" smtClean="0">
                <a:latin typeface="AR CENA" pitchFamily="2" charset="0"/>
                <a:ea typeface="標楷體" pitchFamily="65" charset="-120"/>
              </a:rPr>
              <a:t>：</a:t>
            </a:r>
            <a:endParaRPr lang="en-US" altLang="zh-TW" sz="1600" b="1" dirty="0" smtClean="0">
              <a:latin typeface="AR CENA" pitchFamily="2" charset="0"/>
              <a:ea typeface="標楷體" pitchFamily="65" charset="-120"/>
            </a:endParaRPr>
          </a:p>
          <a:p>
            <a:pPr marL="342900" indent="-342900"/>
            <a:r>
              <a:rPr lang="zh-TW" altLang="en-US" sz="1600" dirty="0" smtClean="0">
                <a:latin typeface="AR CENA" pitchFamily="2" charset="0"/>
                <a:ea typeface="標楷體" pitchFamily="65" charset="-120"/>
              </a:rPr>
              <a:t>        每日半天的時間</a:t>
            </a:r>
            <a:r>
              <a:rPr lang="en-US" altLang="zh-TW" sz="1600" dirty="0" smtClean="0">
                <a:latin typeface="AR CENA" pitchFamily="2" charset="0"/>
                <a:ea typeface="標楷體" pitchFamily="65" charset="-120"/>
              </a:rPr>
              <a:t>(</a:t>
            </a:r>
            <a:r>
              <a:rPr lang="zh-TW" altLang="en-US" sz="1600" dirty="0" smtClean="0">
                <a:latin typeface="AR CENA" pitchFamily="2" charset="0"/>
                <a:ea typeface="標楷體" pitchFamily="65" charset="-120"/>
              </a:rPr>
              <a:t>整個早上</a:t>
            </a:r>
            <a:r>
              <a:rPr lang="en-US" altLang="zh-TW" sz="1600" dirty="0" smtClean="0">
                <a:latin typeface="AR CENA" pitchFamily="2" charset="0"/>
                <a:ea typeface="標楷體" pitchFamily="65" charset="-120"/>
              </a:rPr>
              <a:t>/</a:t>
            </a:r>
            <a:r>
              <a:rPr lang="zh-TW" altLang="en-US" sz="1600" dirty="0" smtClean="0">
                <a:latin typeface="AR CENA" pitchFamily="2" charset="0"/>
                <a:ea typeface="標楷體" pitchFamily="65" charset="-120"/>
              </a:rPr>
              <a:t>下午</a:t>
            </a:r>
            <a:r>
              <a:rPr lang="en-US" altLang="zh-TW" sz="1600" dirty="0" smtClean="0">
                <a:latin typeface="AR CENA" pitchFamily="2" charset="0"/>
                <a:ea typeface="標楷體" pitchFamily="65" charset="-120"/>
              </a:rPr>
              <a:t>)</a:t>
            </a:r>
            <a:r>
              <a:rPr lang="zh-TW" altLang="en-US" sz="1600" dirty="0" smtClean="0">
                <a:latin typeface="AR CENA" pitchFamily="2" charset="0"/>
                <a:ea typeface="標楷體" pitchFamily="65" charset="-120"/>
              </a:rPr>
              <a:t> </a:t>
            </a:r>
            <a:endParaRPr lang="en-US" altLang="zh-TW" sz="1600" dirty="0" smtClean="0">
              <a:latin typeface="AR CENA" pitchFamily="2" charset="0"/>
              <a:ea typeface="標楷體" pitchFamily="65" charset="-120"/>
            </a:endParaRPr>
          </a:p>
          <a:p>
            <a:pPr marL="342900" indent="-342900"/>
            <a:endParaRPr lang="en-US" altLang="zh-TW" sz="1600" dirty="0" smtClean="0">
              <a:latin typeface="AR CENA" pitchFamily="2" charset="0"/>
              <a:ea typeface="標楷體" pitchFamily="65" charset="-120"/>
            </a:endParaRPr>
          </a:p>
          <a:p>
            <a:pPr marL="342900" indent="-342900">
              <a:buAutoNum type="alphaUcPeriod" startAt="2"/>
            </a:pPr>
            <a:r>
              <a:rPr lang="zh-TW" altLang="en-US" sz="1600" b="1" dirty="0" smtClean="0">
                <a:latin typeface="AR CENA" pitchFamily="2" charset="0"/>
                <a:ea typeface="標楷體" pitchFamily="65" charset="-120"/>
              </a:rPr>
              <a:t>保育中心：</a:t>
            </a:r>
            <a:endParaRPr lang="en-US" altLang="zh-TW" sz="1600" b="1" dirty="0" smtClean="0">
              <a:latin typeface="AR CENA" pitchFamily="2" charset="0"/>
              <a:ea typeface="標楷體" pitchFamily="65" charset="-120"/>
            </a:endParaRPr>
          </a:p>
          <a:p>
            <a:pPr marL="342900" indent="-342900"/>
            <a:r>
              <a:rPr lang="zh-TW" altLang="en-US" sz="1600" dirty="0" smtClean="0">
                <a:latin typeface="AR CENA" pitchFamily="2" charset="0"/>
                <a:ea typeface="標楷體" pitchFamily="65" charset="-120"/>
              </a:rPr>
              <a:t>       工作時間是根據當地海龜情形而調整安排，有時需在夜間收集海龜蛋，但都會有專業團隊陪同進行。</a:t>
            </a:r>
          </a:p>
        </p:txBody>
      </p:sp>
      <p:sp>
        <p:nvSpPr>
          <p:cNvPr id="16" name="矩形 15"/>
          <p:cNvSpPr/>
          <p:nvPr/>
        </p:nvSpPr>
        <p:spPr>
          <a:xfrm>
            <a:off x="332656" y="623809"/>
            <a:ext cx="6192688" cy="584775"/>
          </a:xfrm>
          <a:prstGeom prst="rect">
            <a:avLst/>
          </a:prstGeom>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zh-TW" altLang="en-US" sz="1600" b="1" dirty="0" smtClean="0">
                <a:solidFill>
                  <a:schemeClr val="tx1"/>
                </a:solidFill>
                <a:latin typeface="AR CENA" pitchFamily="2" charset="0"/>
                <a:ea typeface="標楷體" pitchFamily="65" charset="-120"/>
              </a:rPr>
              <a:t>海龜是世界瀕臨絕種和保育類動物之一，只有義工、研究員的專人帶領下才能接近或觸摸海龜而不觸犯野生動物保育法。</a:t>
            </a:r>
            <a:endParaRPr lang="zh-TW" altLang="en-US" sz="1600" b="1" dirty="0">
              <a:solidFill>
                <a:schemeClr val="tx1"/>
              </a:solidFill>
              <a:latin typeface="AR CENA" pitchFamily="2" charset="0"/>
              <a:ea typeface="標楷體" pitchFamily="65" charset="-120"/>
            </a:endParaRPr>
          </a:p>
        </p:txBody>
      </p:sp>
      <p:pic>
        <p:nvPicPr>
          <p:cNvPr id="1026" name="Picture 2" descr="Z:\!遊學團\歷年遊學文宣+海報挑選照片\2017海報+文宣\2017峇里島海龜保育\2017高雄道明峇里島海龜行程表及海報照片\給世界護照 謝謝胡小姐唷\03國小服務\26 完成囉~~.JPG"/>
          <p:cNvPicPr>
            <a:picLocks noChangeAspect="1" noChangeArrowheads="1"/>
          </p:cNvPicPr>
          <p:nvPr/>
        </p:nvPicPr>
        <p:blipFill>
          <a:blip r:embed="rId3" cstate="print"/>
          <a:srcRect/>
          <a:stretch>
            <a:fillRect/>
          </a:stretch>
        </p:blipFill>
        <p:spPr bwMode="auto">
          <a:xfrm>
            <a:off x="0" y="6825208"/>
            <a:ext cx="3345329" cy="2952328"/>
          </a:xfrm>
          <a:prstGeom prst="rect">
            <a:avLst/>
          </a:prstGeom>
          <a:ln>
            <a:noFill/>
          </a:ln>
          <a:effectLst>
            <a:softEdge rad="112500"/>
          </a:effectLst>
        </p:spPr>
      </p:pic>
      <p:pic>
        <p:nvPicPr>
          <p:cNvPr id="1027" name="Picture 3" descr="Z:\!遊學團\歷年遊學文宣+海報挑選照片\2017海報+文宣\2017峇里島海龜保育\2017高雄道明峇里島海龜行程表及海報照片\給世界護照 謝謝胡小姐唷\02生態保育\01 野放海龜.JPG"/>
          <p:cNvPicPr>
            <a:picLocks noChangeAspect="1" noChangeArrowheads="1"/>
          </p:cNvPicPr>
          <p:nvPr/>
        </p:nvPicPr>
        <p:blipFill>
          <a:blip r:embed="rId4" cstate="print"/>
          <a:srcRect/>
          <a:stretch>
            <a:fillRect/>
          </a:stretch>
        </p:blipFill>
        <p:spPr bwMode="auto">
          <a:xfrm>
            <a:off x="3212976" y="6825208"/>
            <a:ext cx="3645025" cy="2952328"/>
          </a:xfrm>
          <a:prstGeom prst="rect">
            <a:avLst/>
          </a:prstGeom>
          <a:ln>
            <a:noFill/>
          </a:ln>
          <a:effectLst>
            <a:softEdge rad="112500"/>
          </a:effectLst>
        </p:spPr>
      </p:pic>
      <p:pic>
        <p:nvPicPr>
          <p:cNvPr id="3080" name="Picture 8" descr="C:\Users\hana huang\Desktop\20120213172120895.jpg"/>
          <p:cNvPicPr>
            <a:picLocks noChangeAspect="1" noChangeArrowheads="1"/>
          </p:cNvPicPr>
          <p:nvPr/>
        </p:nvPicPr>
        <p:blipFill>
          <a:blip r:embed="rId5" cstate="print"/>
          <a:srcRect/>
          <a:stretch>
            <a:fillRect/>
          </a:stretch>
        </p:blipFill>
        <p:spPr bwMode="auto">
          <a:xfrm>
            <a:off x="1700808" y="5025008"/>
            <a:ext cx="2643839" cy="2411840"/>
          </a:xfrm>
          <a:prstGeom prst="ellipse">
            <a:avLst/>
          </a:prstGeom>
          <a:ln>
            <a:noFill/>
          </a:ln>
          <a:effectLst>
            <a:softEdge rad="112500"/>
          </a:effectLst>
        </p:spPr>
      </p:pic>
      <p:pic>
        <p:nvPicPr>
          <p:cNvPr id="3075" name="Picture 3" descr="Z:\世界護照\遊學團\- 歷年出團學校紀錄\遊學海報\2016海報照片\道明巴里島海龜保育照片\照片\原始照片\野放受傷療育後的大海龜1.JPG"/>
          <p:cNvPicPr>
            <a:picLocks noChangeAspect="1" noChangeArrowheads="1"/>
          </p:cNvPicPr>
          <p:nvPr/>
        </p:nvPicPr>
        <p:blipFill>
          <a:blip r:embed="rId6" cstate="print">
            <a:lum bright="10000" contrast="10000"/>
          </a:blip>
          <a:srcRect/>
          <a:stretch>
            <a:fillRect/>
          </a:stretch>
        </p:blipFill>
        <p:spPr bwMode="auto">
          <a:xfrm>
            <a:off x="3645024" y="3944888"/>
            <a:ext cx="3212976" cy="3175259"/>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8949</TotalTime>
  <Words>1083</Words>
  <Application>Microsoft Office PowerPoint</Application>
  <PresentationFormat>A4 紙張 (210x297 公釐)</PresentationFormat>
  <Paragraphs>141</Paragraphs>
  <Slides>4</Slides>
  <Notes>0</Notes>
  <HiddenSlides>0</HiddenSlides>
  <MMClips>0</MMClips>
  <ScaleCrop>false</ScaleCrop>
  <HeadingPairs>
    <vt:vector size="4" baseType="variant">
      <vt:variant>
        <vt:lpstr>佈景主題</vt:lpstr>
      </vt:variant>
      <vt:variant>
        <vt:i4>1</vt:i4>
      </vt:variant>
      <vt:variant>
        <vt:lpstr>投影片標題</vt:lpstr>
      </vt:variant>
      <vt:variant>
        <vt:i4>4</vt:i4>
      </vt:variant>
    </vt:vector>
  </HeadingPairs>
  <TitlesOfParts>
    <vt:vector size="5" baseType="lpstr">
      <vt:lpstr>Office 佈景主題</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BeatricePSC</dc:creator>
  <cp:lastModifiedBy>admin</cp:lastModifiedBy>
  <cp:revision>808</cp:revision>
  <dcterms:created xsi:type="dcterms:W3CDTF">2014-09-30T04:03:12Z</dcterms:created>
  <dcterms:modified xsi:type="dcterms:W3CDTF">2017-02-13T06:48:20Z</dcterms:modified>
</cp:coreProperties>
</file>