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675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21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715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012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381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878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010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49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3627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7DD40-B38A-4AB1-A006-312B043CB694}" type="datetimeFigureOut">
              <a:rPr lang="zh-TW" altLang="en-US" smtClean="0"/>
              <a:t>2014/9/10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87E5-D25E-4C5A-91A4-A40CA3A4AA3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997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10" r="89780" b="11249"/>
          <a:stretch/>
        </p:blipFill>
        <p:spPr>
          <a:xfrm>
            <a:off x="0" y="0"/>
            <a:ext cx="9143999" cy="6858000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7200" dirty="0" smtClean="0"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服務與學習</a:t>
            </a:r>
            <a:endParaRPr lang="zh-TW" altLang="en-US" sz="7200" dirty="0">
              <a:latin typeface="王漢宗海報體一半天水" panose="02020600000000000000" pitchFamily="18" charset="-120"/>
              <a:ea typeface="王漢宗海報體一半天水" panose="02020600000000000000" pitchFamily="18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1"/>
          <a:stretch/>
        </p:blipFill>
        <p:spPr>
          <a:xfrm>
            <a:off x="2151112" y="2060848"/>
            <a:ext cx="6762750" cy="43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rgbClr val="FF0000"/>
                </a:solidFill>
                <a:latin typeface="王漢宗粗黑體一實陰" panose="02020600000000000000" pitchFamily="18" charset="-120"/>
                <a:ea typeface="王漢宗粗黑體一實陰" panose="02020600000000000000" pitchFamily="18" charset="-120"/>
              </a:rPr>
              <a:t>服務學習</a:t>
            </a:r>
            <a:endParaRPr lang="zh-TW" altLang="en-US" sz="6000" dirty="0">
              <a:solidFill>
                <a:srgbClr val="FF0000"/>
              </a:solidFill>
              <a:latin typeface="王漢宗粗黑體一實陰" panose="02020600000000000000" pitchFamily="18" charset="-120"/>
              <a:ea typeface="王漢宗粗黑體一實陰" panose="020206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sz="4400" dirty="0" smtClean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  <a:p>
            <a:r>
              <a:rPr lang="en-US" altLang="zh-TW" sz="4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1967</a:t>
            </a:r>
            <a:r>
              <a:rPr lang="zh-TW" altLang="en-US" sz="4400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年，美國南部教育董事會首先提出這名詞，隨後在美國各級學校普遍推展</a:t>
            </a:r>
            <a:r>
              <a:rPr lang="zh-TW" altLang="en-US" dirty="0" smtClean="0">
                <a:latin typeface="王漢宗特黑體繁" panose="02000500000000000000" pitchFamily="2" charset="-120"/>
                <a:ea typeface="王漢宗特黑體繁" panose="02000500000000000000" pitchFamily="2" charset="-120"/>
              </a:rPr>
              <a:t>。</a:t>
            </a:r>
            <a:endParaRPr lang="zh-TW" altLang="en-US" dirty="0">
              <a:latin typeface="王漢宗特黑體繁" panose="02000500000000000000" pitchFamily="2" charset="-120"/>
              <a:ea typeface="王漢宗特黑體繁" panose="02000500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808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458"/>
            <a:ext cx="3312326" cy="360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華康POP1體W9(P)" panose="040B0900000000000000" pitchFamily="82" charset="-120"/>
                <a:ea typeface="華康POP1體W9(P)" panose="040B0900000000000000" pitchFamily="82" charset="-120"/>
              </a:rPr>
              <a:t>服務學習的定義</a:t>
            </a:r>
            <a:endParaRPr lang="zh-TW" altLang="en-US" dirty="0">
              <a:solidFill>
                <a:schemeClr val="accent2"/>
              </a:solidFill>
              <a:latin typeface="華康POP1體W9(P)" panose="040B0900000000000000" pitchFamily="82" charset="-120"/>
              <a:ea typeface="華康POP1體W9(P)" panose="040B09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4000" dirty="0" smtClean="0"/>
              <a:t>(1)</a:t>
            </a:r>
            <a:r>
              <a:rPr lang="zh-TW" altLang="en-US" sz="4000" dirty="0" smtClean="0"/>
              <a:t>學校與社區結合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sz="4000" dirty="0" smtClean="0"/>
          </a:p>
          <a:p>
            <a:pPr marL="0" indent="0">
              <a:buNone/>
            </a:pPr>
            <a:r>
              <a:rPr lang="zh-TW" altLang="en-US" sz="4000" dirty="0" smtClean="0"/>
              <a:t>從服務活動參與，獲得有組織的服務經驗，但服務活動要符合社區的真正需求。</a:t>
            </a:r>
            <a:endParaRPr lang="en-US" altLang="zh-TW" sz="4000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90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5" r="7744" b="659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5400" dirty="0" smtClean="0"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(2)</a:t>
            </a:r>
            <a:r>
              <a:rPr lang="zh-TW" altLang="en-US" sz="5400" dirty="0" smtClean="0">
                <a:latin typeface="王漢宗海報體一半天水" panose="02020600000000000000" pitchFamily="18" charset="-120"/>
                <a:ea typeface="王漢宗海報體一半天水" panose="02020600000000000000" pitchFamily="18" charset="-120"/>
              </a:rPr>
              <a:t>服務與課程結合</a:t>
            </a:r>
            <a:endParaRPr lang="zh-TW" altLang="en-US" sz="5400" dirty="0">
              <a:latin typeface="王漢宗海報體一半天水" panose="02020600000000000000" pitchFamily="18" charset="-120"/>
              <a:ea typeface="王漢宗海報體一半天水" panose="020206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 smtClean="0">
                <a:latin typeface="華康POP1體W7(P)" panose="040B0700000000000000" pitchFamily="82" charset="-120"/>
                <a:ea typeface="華康POP1體W7(P)" panose="040B0700000000000000" pitchFamily="82" charset="-120"/>
              </a:rPr>
              <a:t>將學校所學的知識與技能，在自己社區的生活情境中提供服務</a:t>
            </a:r>
            <a:endParaRPr lang="zh-TW" altLang="en-US" sz="4800" dirty="0">
              <a:latin typeface="華康POP1體W7(P)" panose="040B0700000000000000" pitchFamily="82" charset="-120"/>
              <a:ea typeface="華康POP1體W7(P)" panose="040B0700000000000000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789040"/>
            <a:ext cx="4762500" cy="2590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00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68960"/>
            <a:ext cx="5625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(3)</a:t>
            </a:r>
            <a:r>
              <a:rPr lang="zh-TW" altLang="en-US" sz="6000" b="1" dirty="0" smtClean="0">
                <a:latin typeface="華康娃娃體W7" panose="040B0709000000000000" pitchFamily="81" charset="-120"/>
                <a:ea typeface="華康娃娃體W7" panose="040B0709000000000000" pitchFamily="81" charset="-120"/>
              </a:rPr>
              <a:t>強調學習的重要</a:t>
            </a:r>
            <a:endParaRPr lang="zh-TW" altLang="en-US" sz="6000" b="1" dirty="0">
              <a:latin typeface="華康娃娃體W7" panose="040B0709000000000000" pitchFamily="81" charset="-120"/>
              <a:ea typeface="華康娃娃體W7" panose="040B0709000000000000" pitchFamily="81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 smtClean="0">
                <a:latin typeface="華康布丁體" panose="040B0C09000000000000" pitchFamily="81" charset="-120"/>
                <a:ea typeface="華康布丁體" panose="040B0C09000000000000" pitchFamily="81" charset="-120"/>
              </a:rPr>
              <a:t>針對服務活動中所見所為，進行思考、討論與寫作，已達成真正學習</a:t>
            </a:r>
            <a:endParaRPr lang="zh-TW" altLang="en-US" sz="4800" dirty="0">
              <a:latin typeface="華康布丁體" panose="040B0C09000000000000" pitchFamily="81" charset="-120"/>
              <a:ea typeface="華康布丁體" panose="040B0C09000000000000" pitchFamily="81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086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21" r="77551" b="6327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華康圓緣體W2(P)" panose="040B0200000000000000" pitchFamily="82" charset="-120"/>
                <a:ea typeface="華康圓緣體W2(P)" panose="040B0200000000000000" pitchFamily="82" charset="-120"/>
              </a:rPr>
              <a:t>(4)</a:t>
            </a:r>
            <a:r>
              <a:rPr lang="zh-TW" altLang="en-US" b="1" dirty="0" smtClean="0">
                <a:solidFill>
                  <a:srgbClr val="FF0000"/>
                </a:solidFill>
                <a:latin typeface="華康圓緣體W2(P)" panose="040B0200000000000000" pitchFamily="82" charset="-120"/>
                <a:ea typeface="華康圓緣體W2(P)" panose="040B0200000000000000" pitchFamily="82" charset="-120"/>
              </a:rPr>
              <a:t>重視自我的發展</a:t>
            </a:r>
            <a:endParaRPr lang="zh-TW" altLang="en-US" b="1" dirty="0">
              <a:solidFill>
                <a:srgbClr val="FF0000"/>
              </a:solidFill>
              <a:latin typeface="華康圓緣體W2(P)" panose="040B0200000000000000" pitchFamily="82" charset="-120"/>
              <a:ea typeface="華康圓緣體W2(P)" panose="040B0200000000000000" pitchFamily="8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71" y="1340768"/>
            <a:ext cx="8229600" cy="4525963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華康少女文字W5" panose="040F0509000000000000" pitchFamily="81" charset="-120"/>
                <a:ea typeface="華康少女文字W5" panose="040F0509000000000000" pitchFamily="81" charset="-120"/>
              </a:rPr>
              <a:t>將學習場所從教室擴展到社區，有助於發展對他人關心的情感。透過計畫性的服務活動與結構化的反思，以滿足被服務者的需求，並促進服務者的發展。</a:t>
            </a:r>
            <a:endParaRPr lang="zh-TW" altLang="en-US" sz="4400" dirty="0">
              <a:latin typeface="華康少女文字W5" panose="040F0509000000000000" pitchFamily="81" charset="-120"/>
              <a:ea typeface="華康少女文字W5" panose="040F0509000000000000" pitchFamily="81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630" y="4698000"/>
            <a:ext cx="32400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49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162</Words>
  <Application>Microsoft Office PowerPoint</Application>
  <PresentationFormat>如螢幕大小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佈景主題</vt:lpstr>
      <vt:lpstr>服務與學習</vt:lpstr>
      <vt:lpstr>服務學習</vt:lpstr>
      <vt:lpstr>服務學習的定義</vt:lpstr>
      <vt:lpstr>(2)服務與課程結合</vt:lpstr>
      <vt:lpstr>(3)強調學習的重要</vt:lpstr>
      <vt:lpstr>(4)重視自我的發展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服務與學習</dc:title>
  <dc:creator>admin</dc:creator>
  <cp:lastModifiedBy>admin</cp:lastModifiedBy>
  <cp:revision>5</cp:revision>
  <dcterms:created xsi:type="dcterms:W3CDTF">2014-09-10T02:37:48Z</dcterms:created>
  <dcterms:modified xsi:type="dcterms:W3CDTF">2014-09-10T03:26:56Z</dcterms:modified>
</cp:coreProperties>
</file>